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78" r:id="rId2"/>
    <p:sldId id="279" r:id="rId3"/>
    <p:sldId id="282" r:id="rId4"/>
    <p:sldId id="280" r:id="rId5"/>
    <p:sldId id="284" r:id="rId6"/>
    <p:sldId id="285" r:id="rId7"/>
    <p:sldId id="321" r:id="rId8"/>
    <p:sldId id="322" r:id="rId9"/>
    <p:sldId id="328" r:id="rId10"/>
    <p:sldId id="323" r:id="rId11"/>
    <p:sldId id="329" r:id="rId12"/>
    <p:sldId id="324" r:id="rId13"/>
    <p:sldId id="326" r:id="rId14"/>
    <p:sldId id="325" r:id="rId15"/>
    <p:sldId id="327" r:id="rId16"/>
    <p:sldId id="330" r:id="rId17"/>
    <p:sldId id="331" r:id="rId18"/>
    <p:sldId id="338" r:id="rId19"/>
    <p:sldId id="340" r:id="rId20"/>
    <p:sldId id="341" r:id="rId21"/>
    <p:sldId id="332" r:id="rId22"/>
    <p:sldId id="339" r:id="rId23"/>
    <p:sldId id="335" r:id="rId24"/>
    <p:sldId id="337" r:id="rId25"/>
    <p:sldId id="310" r:id="rId26"/>
    <p:sldId id="304" r:id="rId27"/>
    <p:sldId id="312" r:id="rId28"/>
    <p:sldId id="313" r:id="rId29"/>
    <p:sldId id="305" r:id="rId30"/>
    <p:sldId id="306" r:id="rId31"/>
    <p:sldId id="307" r:id="rId32"/>
    <p:sldId id="308" r:id="rId33"/>
    <p:sldId id="309" r:id="rId34"/>
    <p:sldId id="311" r:id="rId35"/>
    <p:sldId id="314" r:id="rId36"/>
    <p:sldId id="316" r:id="rId37"/>
    <p:sldId id="318" r:id="rId38"/>
    <p:sldId id="320" r:id="rId39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72A6A8B-6CE9-46AC-A1AF-838ABB865634}">
          <p14:sldIdLst>
            <p14:sldId id="278"/>
            <p14:sldId id="279"/>
            <p14:sldId id="282"/>
            <p14:sldId id="280"/>
            <p14:sldId id="284"/>
            <p14:sldId id="285"/>
            <p14:sldId id="321"/>
            <p14:sldId id="322"/>
            <p14:sldId id="328"/>
            <p14:sldId id="323"/>
            <p14:sldId id="329"/>
            <p14:sldId id="324"/>
            <p14:sldId id="326"/>
            <p14:sldId id="325"/>
            <p14:sldId id="327"/>
            <p14:sldId id="330"/>
            <p14:sldId id="331"/>
            <p14:sldId id="338"/>
            <p14:sldId id="340"/>
            <p14:sldId id="341"/>
            <p14:sldId id="332"/>
            <p14:sldId id="339"/>
            <p14:sldId id="335"/>
            <p14:sldId id="337"/>
          </p14:sldIdLst>
        </p14:section>
        <p14:section name="제목 없는 구역" id="{3C9DB730-CB08-4EFC-B3F0-F52076E132B8}">
          <p14:sldIdLst>
            <p14:sldId id="310"/>
            <p14:sldId id="304"/>
            <p14:sldId id="312"/>
            <p14:sldId id="313"/>
            <p14:sldId id="305"/>
            <p14:sldId id="306"/>
            <p14:sldId id="307"/>
            <p14:sldId id="308"/>
            <p14:sldId id="309"/>
            <p14:sldId id="311"/>
            <p14:sldId id="314"/>
            <p14:sldId id="316"/>
            <p14:sldId id="318"/>
            <p14:sldId id="320"/>
          </p14:sldIdLst>
        </p14:section>
        <p14:section name="결과 모음" id="{17059E20-325D-4FFD-BE77-57CB0DAAC20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120" y="19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DD6DF-D3DF-4DD5-BC67-6983E5927BBF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7D3568-1C62-48CD-8225-134CCFEBCE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932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96231-4D11-0959-D50A-B0E54851D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590C50-27BE-9798-9C01-F93CFD5FC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3174F-8081-FC2B-1429-B7C67C48A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43C8-D51E-46BF-B5F4-7E674D811240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A6A574-FDE4-4B1F-7456-5487718B0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21D136-1B00-EBC5-BFA8-7C0F6B352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00B-1F5A-45DC-B0FF-D791ED5FF3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74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BA0A3-82DD-BB26-7160-981C393E1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40C0EF-1FC5-992D-633C-9E0BD8064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541D23-3D7F-A563-290C-0FF2A2FFE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43C8-D51E-46BF-B5F4-7E674D811240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1F0240-EDFB-A4ED-5183-8E844A88B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84E1FC-A69F-50F7-A9FD-7DB78ED7A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00B-1F5A-45DC-B0FF-D791ED5FF3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434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0255AC3-5C47-0671-5318-8AACBDF00B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14B944-45ED-B1FF-5908-2D60FA2B1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46F1D1-D2ED-C603-4FA2-9619E24A2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43C8-D51E-46BF-B5F4-7E674D811240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E234F5-E19C-CCBB-63FA-B262C2A07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B6FBB1-EA2E-A95F-1B99-9DBFBE9BF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00B-1F5A-45DC-B0FF-D791ED5FF3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299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6172E-F888-8ECB-E5A1-4F063F109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768CB-1E84-8990-03D8-41DC1C788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FDB616-AB5B-DC11-E50E-F89FB6E00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43C8-D51E-46BF-B5F4-7E674D811240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1B4779-70EA-7580-A0F0-CE5F9A696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2B83F-8CED-56CB-27BF-4B01FDDF5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00B-1F5A-45DC-B0FF-D791ED5FF3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035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BA8E4-CC2A-E383-7DE8-651222853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525DBD-6C13-AF5C-D10D-3F1CDB25F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C7FB07-BADD-DB69-7ED0-9D661E38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43C8-D51E-46BF-B5F4-7E674D811240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F3B0-A9DC-D7A4-F398-0269A6F54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A657E0-FDC1-35AE-2D2A-B1380C138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00B-1F5A-45DC-B0FF-D791ED5FF3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692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54C78-83E5-3AD4-9029-410DA6781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0E511D-86E1-4E4C-4736-0691FDA6DE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3C3067-96AC-FA52-A96C-0E2162BEC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9C98C4-0CB9-A85F-8119-B941DAA7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43C8-D51E-46BF-B5F4-7E674D811240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4FBFA2-8A1C-C91A-0BB4-1B21D3526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633A6F-5204-4417-308B-F3786E740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00B-1F5A-45DC-B0FF-D791ED5FF3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013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530E0E-A6D4-76C1-0AF5-3042851CE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1D7790-985F-20FE-D820-43FC1115A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BDB5B5-FA9F-D39B-C84A-B507C4A60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23BB44-1BAD-A00B-697C-FDC47DE408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B9F5208-E98B-374C-A045-BE25EAEC0E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E70813-9727-E62B-A6AB-E55CDB480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43C8-D51E-46BF-B5F4-7E674D811240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6108EA-FFF0-577D-5452-6EE54A990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429951-4480-062D-52F0-1BFD866BD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00B-1F5A-45DC-B0FF-D791ED5FF3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120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DD1DC-2862-2BE3-E0EB-3530D8CF9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08969D-DDBB-82F5-DA47-C53EACFCF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43C8-D51E-46BF-B5F4-7E674D811240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2788CD-AD3E-DE57-7AB1-4EEE772DA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F463D0-F4F9-12F1-6922-40FFD713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00B-1F5A-45DC-B0FF-D791ED5FF3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043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D7EA15-85C9-7C9B-B284-1B14EFCD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43C8-D51E-46BF-B5F4-7E674D811240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864511E-B052-3924-4B17-9202C8F9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59B640-F442-66D9-BEFF-DE2822DE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00B-1F5A-45DC-B0FF-D791ED5FF3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985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805E9-1DCB-A96D-49B1-DDD25931B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24C8AA-A0CB-91F5-2672-949AC1B64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661A89-04BD-B6A8-ACB7-AFF10A6CE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B9476F-A7EF-0AF0-5773-4C60B67BA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43C8-D51E-46BF-B5F4-7E674D811240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08C64C-E8AD-DB0B-A973-CBF64AB2A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8D4899-6ECE-A7A6-9361-B3A86BF2E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00B-1F5A-45DC-B0FF-D791ED5FF3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522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8482A3-D275-651A-366A-7E20E7D11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399B3E-F293-66D5-2E46-5E57FFBB5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0E91E-F658-8D14-BFE7-D8FC8199F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E1C637-6865-EE8F-94E2-8CA22145D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43C8-D51E-46BF-B5F4-7E674D811240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72E206-7149-432D-F365-3A5E77D88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A76A1A-2781-11D4-279E-685535F02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00B-1F5A-45DC-B0FF-D791ED5FF3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534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8389C07-5740-8E4D-2051-AB82AC42A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257F05-E87E-552C-B1CA-049B320AB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263AC5-01FE-BA0E-5C3F-CEC241E0E3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C43C8-D51E-46BF-B5F4-7E674D811240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3A6AF4-B4B9-35AA-3CAE-CA1A6BF22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663A7C-C7EC-098D-DC59-6DB5525D6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5200B-1F5A-45DC-B0FF-D791ED5FF3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28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DBDB0-1151-AF86-2917-E69C5F3646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P-LHS</a:t>
            </a:r>
            <a:r>
              <a:rPr lang="ko-KR" altLang="en-US" dirty="0"/>
              <a:t>의 </a:t>
            </a:r>
            <a:r>
              <a:rPr lang="ko-KR" altLang="en-US" dirty="0" err="1"/>
              <a:t>수렴성</a:t>
            </a:r>
            <a:r>
              <a:rPr lang="ko-KR" altLang="en-US" dirty="0"/>
              <a:t> 비교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422E30-723E-D61B-72BA-43E8A60CF6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2024.01.17.</a:t>
            </a:r>
          </a:p>
          <a:p>
            <a:r>
              <a:rPr lang="ko-KR" altLang="en-US" dirty="0"/>
              <a:t>김건규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3657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ACF5242-AD73-B0A4-DD0B-68495E11C281}"/>
              </a:ext>
            </a:extLst>
          </p:cNvPr>
          <p:cNvSpPr txBox="1"/>
          <p:nvPr/>
        </p:nvSpPr>
        <p:spPr>
          <a:xfrm>
            <a:off x="0" y="0"/>
            <a:ext cx="2690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OR</a:t>
            </a:r>
            <a:r>
              <a:rPr lang="ko-KR" altLang="en-US" dirty="0"/>
              <a:t>조건</a:t>
            </a:r>
            <a:endParaRPr lang="en-US" altLang="ko-KR" dirty="0"/>
          </a:p>
          <a:p>
            <a:pPr marL="800100" lvl="1" indent="-342900">
              <a:buFont typeface="+mj-lt"/>
              <a:buAutoNum type="arabicParenR" startAt="2"/>
            </a:pPr>
            <a:r>
              <a:rPr lang="ko-KR" altLang="en-US" dirty="0"/>
              <a:t>손상확률을 입력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EC43A-F528-DACF-E354-2B56D3518209}"/>
              </a:ext>
            </a:extLst>
          </p:cNvPr>
          <p:cNvSpPr txBox="1"/>
          <p:nvPr/>
        </p:nvSpPr>
        <p:spPr>
          <a:xfrm>
            <a:off x="558981" y="646331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100, 12800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7E7A9F-0625-8592-E7EB-BFB61549DA4E}"/>
              </a:ext>
            </a:extLst>
          </p:cNvPr>
          <p:cNvSpPr txBox="1"/>
          <p:nvPr/>
        </p:nvSpPr>
        <p:spPr>
          <a:xfrm>
            <a:off x="424062" y="3776112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400, 8000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86263B-A331-01E6-E139-C2C19B649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546" y="854818"/>
            <a:ext cx="3949731" cy="29287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725C41-7CF1-8FB1-814C-1305F132E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38" y="1049429"/>
            <a:ext cx="3568715" cy="26127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78BD626-F24F-AED8-96AE-3BD50AB07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829" y="4259424"/>
            <a:ext cx="3470661" cy="25911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5545F5-C256-1110-59E2-248B0B988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483" y="4145444"/>
            <a:ext cx="3470661" cy="26089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D51E40-9446-2B6F-BAF7-3313472680AF}"/>
              </a:ext>
            </a:extLst>
          </p:cNvPr>
          <p:cNvSpPr txBox="1"/>
          <p:nvPr/>
        </p:nvSpPr>
        <p:spPr>
          <a:xfrm>
            <a:off x="7078100" y="246360"/>
            <a:ext cx="511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수렴은 </a:t>
            </a:r>
            <a:r>
              <a:rPr lang="en-US" altLang="ko-KR" dirty="0"/>
              <a:t>PLHS&gt;Quasi-MCS=LHS&gt;MCS</a:t>
            </a:r>
            <a:r>
              <a:rPr lang="ko-KR" altLang="en-US" dirty="0"/>
              <a:t>순으로 됨</a:t>
            </a:r>
          </a:p>
        </p:txBody>
      </p:sp>
    </p:spTree>
    <p:extLst>
      <p:ext uri="{BB962C8B-B14F-4D97-AF65-F5344CB8AC3E}">
        <p14:creationId xmlns:p14="http://schemas.microsoft.com/office/powerpoint/2010/main" val="2924488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92EC43A-F528-DACF-E354-2B56D3518209}"/>
              </a:ext>
            </a:extLst>
          </p:cNvPr>
          <p:cNvSpPr txBox="1"/>
          <p:nvPr/>
        </p:nvSpPr>
        <p:spPr>
          <a:xfrm>
            <a:off x="558981" y="646331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100, 12800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7E7A9F-0625-8592-E7EB-BFB61549DA4E}"/>
              </a:ext>
            </a:extLst>
          </p:cNvPr>
          <p:cNvSpPr txBox="1"/>
          <p:nvPr/>
        </p:nvSpPr>
        <p:spPr>
          <a:xfrm>
            <a:off x="424062" y="3776112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400, 8000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7414D-F2FA-6799-19A9-A0299888A954}"/>
              </a:ext>
            </a:extLst>
          </p:cNvPr>
          <p:cNvSpPr txBox="1"/>
          <p:nvPr/>
        </p:nvSpPr>
        <p:spPr>
          <a:xfrm>
            <a:off x="72119" y="0"/>
            <a:ext cx="2690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AND</a:t>
            </a:r>
            <a:r>
              <a:rPr lang="ko-KR" altLang="en-US" dirty="0"/>
              <a:t>조건</a:t>
            </a:r>
            <a:endParaRPr lang="en-US" altLang="ko-KR" dirty="0"/>
          </a:p>
          <a:p>
            <a:pPr marL="800100" lvl="1" indent="-342900">
              <a:buFont typeface="+mj-lt"/>
              <a:buAutoNum type="arabicParenR" startAt="2"/>
            </a:pPr>
            <a:r>
              <a:rPr lang="ko-KR" altLang="en-US" dirty="0"/>
              <a:t>손상확률을 입력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C94FBB-9DF5-8246-B528-799CD1D8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12" y="4164116"/>
            <a:ext cx="3608322" cy="26938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E8B1B6-4163-AF38-90E8-6780C78F4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049" y="3934547"/>
            <a:ext cx="3942638" cy="29234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94905C-6418-5B08-E3C0-489AF7973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11" y="1086342"/>
            <a:ext cx="3398421" cy="25028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78A805-542B-361C-E5FB-CAB881EF4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049" y="968233"/>
            <a:ext cx="3686264" cy="2733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2DF088-763F-3025-1DE4-089264CF9BC5}"/>
              </a:ext>
            </a:extLst>
          </p:cNvPr>
          <p:cNvSpPr txBox="1"/>
          <p:nvPr/>
        </p:nvSpPr>
        <p:spPr>
          <a:xfrm>
            <a:off x="7078100" y="246360"/>
            <a:ext cx="511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수렴은 </a:t>
            </a:r>
            <a:r>
              <a:rPr lang="en-US" altLang="ko-KR" dirty="0"/>
              <a:t>PLHS&gt;Quasi-MCS&gt;LHS&gt;MCS</a:t>
            </a:r>
            <a:r>
              <a:rPr lang="ko-KR" altLang="en-US" dirty="0"/>
              <a:t>순으로 됨</a:t>
            </a:r>
          </a:p>
        </p:txBody>
      </p:sp>
    </p:spTree>
    <p:extLst>
      <p:ext uri="{BB962C8B-B14F-4D97-AF65-F5344CB8AC3E}">
        <p14:creationId xmlns:p14="http://schemas.microsoft.com/office/powerpoint/2010/main" val="3665908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ACF5242-AD73-B0A4-DD0B-68495E11C281}"/>
              </a:ext>
            </a:extLst>
          </p:cNvPr>
          <p:cNvSpPr txBox="1"/>
          <p:nvPr/>
        </p:nvSpPr>
        <p:spPr>
          <a:xfrm>
            <a:off x="0" y="0"/>
            <a:ext cx="4089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필수전원 상실사건</a:t>
            </a:r>
            <a:endParaRPr lang="en-US" altLang="ko-KR" dirty="0"/>
          </a:p>
          <a:p>
            <a:pPr marL="800100" lvl="1" indent="-342900">
              <a:buAutoNum type="arabicParenR"/>
            </a:pPr>
            <a:r>
              <a:rPr lang="ko-KR" altLang="en-US" dirty="0"/>
              <a:t>각 </a:t>
            </a:r>
            <a:r>
              <a:rPr lang="ko-KR" altLang="en-US" dirty="0" err="1"/>
              <a:t>노드별</a:t>
            </a:r>
            <a:r>
              <a:rPr lang="ko-KR" altLang="en-US" dirty="0"/>
              <a:t> 취약도 결과를 입력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443DC6-F004-8385-B4E2-32374FA2BC23}"/>
              </a:ext>
            </a:extLst>
          </p:cNvPr>
          <p:cNvSpPr txBox="1"/>
          <p:nvPr/>
        </p:nvSpPr>
        <p:spPr>
          <a:xfrm>
            <a:off x="558981" y="646331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100, 12800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95C9E-C603-B922-DE27-9F70ED773389}"/>
              </a:ext>
            </a:extLst>
          </p:cNvPr>
          <p:cNvSpPr txBox="1"/>
          <p:nvPr/>
        </p:nvSpPr>
        <p:spPr>
          <a:xfrm>
            <a:off x="558981" y="3838707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400, 8000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D13AE0-A48E-620E-A890-260902B10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61" y="4208039"/>
            <a:ext cx="3389120" cy="24960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4C80CF-ED7C-33AA-96CD-9AD81D3C7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822" y="1015663"/>
            <a:ext cx="3494340" cy="26267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DAE8B1-7D02-AEA1-60F3-4E6A56A7E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61" y="1047431"/>
            <a:ext cx="3607331" cy="26931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1C04B8B-DA66-6F41-0F14-563B4C146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005" y="4208039"/>
            <a:ext cx="3273157" cy="24605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730756-2F7E-DDC8-F05E-DABF56914681}"/>
              </a:ext>
            </a:extLst>
          </p:cNvPr>
          <p:cNvSpPr txBox="1"/>
          <p:nvPr/>
        </p:nvSpPr>
        <p:spPr>
          <a:xfrm>
            <a:off x="7078100" y="246360"/>
            <a:ext cx="511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수렴은 </a:t>
            </a:r>
            <a:r>
              <a:rPr lang="en-US" altLang="ko-KR" dirty="0"/>
              <a:t>PLHS&gt;Quasi-MCS=LHS&gt;MCS</a:t>
            </a:r>
            <a:r>
              <a:rPr lang="ko-KR" altLang="en-US" dirty="0"/>
              <a:t>순으로 됨</a:t>
            </a:r>
          </a:p>
        </p:txBody>
      </p:sp>
    </p:spTree>
    <p:extLst>
      <p:ext uri="{BB962C8B-B14F-4D97-AF65-F5344CB8AC3E}">
        <p14:creationId xmlns:p14="http://schemas.microsoft.com/office/powerpoint/2010/main" val="3553680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9443DC6-F004-8385-B4E2-32374FA2BC23}"/>
              </a:ext>
            </a:extLst>
          </p:cNvPr>
          <p:cNvSpPr txBox="1"/>
          <p:nvPr/>
        </p:nvSpPr>
        <p:spPr>
          <a:xfrm>
            <a:off x="558981" y="646331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100, 12800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FCBFD-93CF-BB0A-A6BE-D5DEDD3D8590}"/>
              </a:ext>
            </a:extLst>
          </p:cNvPr>
          <p:cNvSpPr txBox="1"/>
          <p:nvPr/>
        </p:nvSpPr>
        <p:spPr>
          <a:xfrm>
            <a:off x="0" y="0"/>
            <a:ext cx="2690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필수전원 상실사건</a:t>
            </a:r>
            <a:endParaRPr lang="en-US" altLang="ko-KR" dirty="0"/>
          </a:p>
          <a:p>
            <a:pPr marL="800100" lvl="1" indent="-342900">
              <a:buFont typeface="+mj-lt"/>
              <a:buAutoNum type="arabicParenR" startAt="2"/>
            </a:pPr>
            <a:r>
              <a:rPr lang="ko-KR" altLang="en-US" dirty="0"/>
              <a:t>손상확률을 입력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95C9E-C603-B922-DE27-9F70ED773389}"/>
              </a:ext>
            </a:extLst>
          </p:cNvPr>
          <p:cNvSpPr txBox="1"/>
          <p:nvPr/>
        </p:nvSpPr>
        <p:spPr>
          <a:xfrm>
            <a:off x="558981" y="3838707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400, 8000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B9490B-DC0C-949F-FB03-A16633903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40" y="1015663"/>
            <a:ext cx="3708393" cy="27685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032456C-EE15-E88B-0198-D19537ECD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316" y="830997"/>
            <a:ext cx="3923641" cy="29494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C9DF83A-E36E-A7F1-105E-08033E8FE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785" y="4232483"/>
            <a:ext cx="3516748" cy="262551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48E3176-5BFA-6F45-83BB-ED2A198E6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578" y="3866087"/>
            <a:ext cx="3923642" cy="29494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C9DE9E7-BBA3-33DA-CD7F-F97386DE1AFA}"/>
              </a:ext>
            </a:extLst>
          </p:cNvPr>
          <p:cNvSpPr txBox="1"/>
          <p:nvPr/>
        </p:nvSpPr>
        <p:spPr>
          <a:xfrm>
            <a:off x="7078100" y="246360"/>
            <a:ext cx="511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수렴은 </a:t>
            </a:r>
            <a:r>
              <a:rPr lang="en-US" altLang="ko-KR" dirty="0"/>
              <a:t>PLHS&gt;Quasi-MCS=LHS&gt;MCS</a:t>
            </a:r>
            <a:r>
              <a:rPr lang="ko-KR" altLang="en-US" dirty="0"/>
              <a:t>순으로 됨</a:t>
            </a:r>
          </a:p>
        </p:txBody>
      </p:sp>
    </p:spTree>
    <p:extLst>
      <p:ext uri="{BB962C8B-B14F-4D97-AF65-F5344CB8AC3E}">
        <p14:creationId xmlns:p14="http://schemas.microsoft.com/office/powerpoint/2010/main" val="4278176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ACF5242-AD73-B0A4-DD0B-68495E11C281}"/>
              </a:ext>
            </a:extLst>
          </p:cNvPr>
          <p:cNvSpPr txBox="1"/>
          <p:nvPr/>
        </p:nvSpPr>
        <p:spPr>
          <a:xfrm>
            <a:off x="0" y="0"/>
            <a:ext cx="4089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고리원전부지 소외전력망</a:t>
            </a:r>
            <a:endParaRPr lang="en-US" altLang="ko-KR" dirty="0"/>
          </a:p>
          <a:p>
            <a:pPr marL="800100" lvl="1" indent="-342900">
              <a:buAutoNum type="arabicParenR"/>
            </a:pPr>
            <a:r>
              <a:rPr lang="ko-KR" altLang="en-US" dirty="0"/>
              <a:t>각 </a:t>
            </a:r>
            <a:r>
              <a:rPr lang="ko-KR" altLang="en-US" dirty="0" err="1"/>
              <a:t>노드별</a:t>
            </a:r>
            <a:r>
              <a:rPr lang="ko-KR" altLang="en-US" dirty="0"/>
              <a:t> 취약도 결과를 입력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443DC6-F004-8385-B4E2-32374FA2BC23}"/>
              </a:ext>
            </a:extLst>
          </p:cNvPr>
          <p:cNvSpPr txBox="1"/>
          <p:nvPr/>
        </p:nvSpPr>
        <p:spPr>
          <a:xfrm>
            <a:off x="558981" y="646331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100, 12800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9A1D23-7676-E513-F417-99D60E009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02" y="1292662"/>
            <a:ext cx="5476875" cy="41529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A588A5-81D8-AFC0-37A4-87C97732B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137" y="1292662"/>
            <a:ext cx="5096790" cy="385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99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9443DC6-F004-8385-B4E2-32374FA2BC23}"/>
              </a:ext>
            </a:extLst>
          </p:cNvPr>
          <p:cNvSpPr txBox="1"/>
          <p:nvPr/>
        </p:nvSpPr>
        <p:spPr>
          <a:xfrm>
            <a:off x="558981" y="646331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100, 12800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730B7-DB02-E5FE-02C4-EF7CB92CB05D}"/>
              </a:ext>
            </a:extLst>
          </p:cNvPr>
          <p:cNvSpPr txBox="1"/>
          <p:nvPr/>
        </p:nvSpPr>
        <p:spPr>
          <a:xfrm>
            <a:off x="0" y="0"/>
            <a:ext cx="3065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고리원전부지 소외전력망</a:t>
            </a:r>
            <a:endParaRPr lang="en-US" altLang="ko-KR" dirty="0"/>
          </a:p>
          <a:p>
            <a:pPr marL="800100" lvl="1" indent="-342900">
              <a:buFont typeface="+mj-lt"/>
              <a:buAutoNum type="arabicParenR" startAt="2"/>
            </a:pPr>
            <a:r>
              <a:rPr lang="ko-KR" altLang="en-US" dirty="0"/>
              <a:t>손상확률을 입력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7831B9-B76F-A30A-F9CB-4012A0EEA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746" y="1661994"/>
            <a:ext cx="5180735" cy="38414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7007B2-42C5-050B-3403-F2CF7C58F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67" y="1689494"/>
            <a:ext cx="5178640" cy="3813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BA1DED-EE9A-629D-2560-3DA1E03319A7}"/>
              </a:ext>
            </a:extLst>
          </p:cNvPr>
          <p:cNvSpPr txBox="1"/>
          <p:nvPr/>
        </p:nvSpPr>
        <p:spPr>
          <a:xfrm>
            <a:off x="7078100" y="246360"/>
            <a:ext cx="511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수렴은 </a:t>
            </a:r>
            <a:r>
              <a:rPr lang="en-US" altLang="ko-KR" dirty="0"/>
              <a:t>PLHS&gt;Quasi-MCS=LHS&gt;MCS</a:t>
            </a:r>
            <a:r>
              <a:rPr lang="ko-KR" altLang="en-US" dirty="0"/>
              <a:t>순으로 됨</a:t>
            </a:r>
          </a:p>
        </p:txBody>
      </p:sp>
    </p:spTree>
    <p:extLst>
      <p:ext uri="{BB962C8B-B14F-4D97-AF65-F5344CB8AC3E}">
        <p14:creationId xmlns:p14="http://schemas.microsoft.com/office/powerpoint/2010/main" val="2454994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21A48-2119-A752-9122-EE88CD513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842167"/>
            <a:ext cx="10515600" cy="525098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Quasi-Monte Carlo </a:t>
            </a:r>
            <a:br>
              <a:rPr lang="en-US" altLang="ko-KR" dirty="0"/>
            </a:br>
            <a:r>
              <a:rPr lang="en-US" altLang="ko-KR" dirty="0"/>
              <a:t>vs</a:t>
            </a:r>
            <a:br>
              <a:rPr lang="en-US" altLang="ko-KR" dirty="0"/>
            </a:br>
            <a:r>
              <a:rPr lang="en-US" altLang="ko-KR" dirty="0"/>
              <a:t>Monte Carlo </a:t>
            </a:r>
            <a:br>
              <a:rPr lang="en-US" altLang="ko-KR" dirty="0"/>
            </a:br>
            <a:r>
              <a:rPr lang="en-US" altLang="ko-KR" dirty="0"/>
              <a:t>vs </a:t>
            </a:r>
            <a:br>
              <a:rPr lang="en-US" altLang="ko-KR" dirty="0"/>
            </a:br>
            <a:r>
              <a:rPr lang="en-US" altLang="ko-KR" dirty="0"/>
              <a:t>Latin Hypercube </a:t>
            </a:r>
            <a:br>
              <a:rPr lang="en-US" altLang="ko-KR" dirty="0"/>
            </a:br>
            <a:r>
              <a:rPr lang="en-US" altLang="ko-KR" dirty="0"/>
              <a:t>vs </a:t>
            </a:r>
            <a:br>
              <a:rPr lang="en-US" altLang="ko-KR" dirty="0"/>
            </a:br>
            <a:r>
              <a:rPr lang="en-US" altLang="ko-KR" dirty="0"/>
              <a:t>P-LHS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9616D7-AC94-23E3-BCCC-7E41E13837CA}"/>
              </a:ext>
            </a:extLst>
          </p:cNvPr>
          <p:cNvSpPr txBox="1"/>
          <p:nvPr/>
        </p:nvSpPr>
        <p:spPr>
          <a:xfrm>
            <a:off x="196553" y="11109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리스크 평가</a:t>
            </a:r>
          </a:p>
        </p:txBody>
      </p:sp>
    </p:spTree>
    <p:extLst>
      <p:ext uri="{BB962C8B-B14F-4D97-AF65-F5344CB8AC3E}">
        <p14:creationId xmlns:p14="http://schemas.microsoft.com/office/powerpoint/2010/main" val="3495385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ACF5242-AD73-B0A4-DD0B-68495E11C281}"/>
              </a:ext>
            </a:extLst>
          </p:cNvPr>
          <p:cNvSpPr txBox="1"/>
          <p:nvPr/>
        </p:nvSpPr>
        <p:spPr>
          <a:xfrm>
            <a:off x="0" y="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사용한 재해도 곡선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EAFFCC-C8E4-19AF-9410-8D61A49D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14" y="1715256"/>
            <a:ext cx="5553075" cy="4162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6CE1FC-AA8E-3483-3257-D89F5D8258F2}"/>
              </a:ext>
            </a:extLst>
          </p:cNvPr>
          <p:cNvSpPr txBox="1"/>
          <p:nvPr/>
        </p:nvSpPr>
        <p:spPr>
          <a:xfrm>
            <a:off x="2425569" y="5877681"/>
            <a:ext cx="15504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그림</a:t>
            </a:r>
            <a:r>
              <a:rPr lang="en-US" altLang="ko-KR" sz="1000" dirty="0"/>
              <a:t>] </a:t>
            </a:r>
            <a:r>
              <a:rPr lang="ko-KR" altLang="en-US" sz="1000" dirty="0"/>
              <a:t>지진 재해도 곡선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93CC30-7812-369E-5D00-AA40D460C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948" y="1621253"/>
            <a:ext cx="5553075" cy="4162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5A887-3566-C25D-9833-04374787F5F8}"/>
              </a:ext>
            </a:extLst>
          </p:cNvPr>
          <p:cNvSpPr txBox="1"/>
          <p:nvPr/>
        </p:nvSpPr>
        <p:spPr>
          <a:xfrm>
            <a:off x="8483113" y="5783678"/>
            <a:ext cx="15504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그림</a:t>
            </a:r>
            <a:r>
              <a:rPr lang="en-US" altLang="ko-KR" sz="1000" dirty="0"/>
              <a:t>] </a:t>
            </a:r>
            <a:r>
              <a:rPr lang="ko-KR" altLang="en-US" sz="1000" dirty="0"/>
              <a:t>태풍 재해도 곡선</a:t>
            </a:r>
          </a:p>
        </p:txBody>
      </p:sp>
    </p:spTree>
    <p:extLst>
      <p:ext uri="{BB962C8B-B14F-4D97-AF65-F5344CB8AC3E}">
        <p14:creationId xmlns:p14="http://schemas.microsoft.com/office/powerpoint/2010/main" val="3246024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ACF5242-AD73-B0A4-DD0B-68495E11C281}"/>
              </a:ext>
            </a:extLst>
          </p:cNvPr>
          <p:cNvSpPr txBox="1"/>
          <p:nvPr/>
        </p:nvSpPr>
        <p:spPr>
          <a:xfrm>
            <a:off x="0" y="0"/>
            <a:ext cx="4089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OR</a:t>
            </a:r>
            <a:r>
              <a:rPr lang="ko-KR" altLang="en-US" dirty="0"/>
              <a:t>조건</a:t>
            </a:r>
            <a:endParaRPr lang="en-US" altLang="ko-KR" dirty="0"/>
          </a:p>
          <a:p>
            <a:pPr marL="800100" lvl="1" indent="-342900">
              <a:buAutoNum type="arabicParenR"/>
            </a:pPr>
            <a:r>
              <a:rPr lang="ko-KR" altLang="en-US" dirty="0"/>
              <a:t>각 </a:t>
            </a:r>
            <a:r>
              <a:rPr lang="ko-KR" altLang="en-US" dirty="0" err="1"/>
              <a:t>노드별</a:t>
            </a:r>
            <a:r>
              <a:rPr lang="ko-KR" altLang="en-US" dirty="0"/>
              <a:t> 취약도 결과를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81647A-5355-085F-9A5D-5A5FB59CC220}"/>
              </a:ext>
            </a:extLst>
          </p:cNvPr>
          <p:cNvSpPr txBox="1"/>
          <p:nvPr/>
        </p:nvSpPr>
        <p:spPr>
          <a:xfrm>
            <a:off x="558981" y="646331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100, 12800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50611F-AE6D-9A5C-0552-6E989A222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369"/>
            <a:ext cx="5791200" cy="4686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20811D-AAF8-8C75-0A30-9071F6B40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894701"/>
            <a:ext cx="6142492" cy="408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23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ACF5242-AD73-B0A4-DD0B-68495E11C281}"/>
              </a:ext>
            </a:extLst>
          </p:cNvPr>
          <p:cNvSpPr txBox="1"/>
          <p:nvPr/>
        </p:nvSpPr>
        <p:spPr>
          <a:xfrm>
            <a:off x="0" y="0"/>
            <a:ext cx="4089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OR</a:t>
            </a:r>
            <a:r>
              <a:rPr lang="ko-KR" altLang="en-US" dirty="0"/>
              <a:t>조건</a:t>
            </a:r>
            <a:endParaRPr lang="en-US" altLang="ko-KR" dirty="0"/>
          </a:p>
          <a:p>
            <a:pPr marL="800100" lvl="1" indent="-342900">
              <a:buAutoNum type="arabicParenR"/>
            </a:pPr>
            <a:r>
              <a:rPr lang="ko-KR" altLang="en-US" dirty="0"/>
              <a:t>각 </a:t>
            </a:r>
            <a:r>
              <a:rPr lang="ko-KR" altLang="en-US" dirty="0" err="1"/>
              <a:t>노드별</a:t>
            </a:r>
            <a:r>
              <a:rPr lang="ko-KR" altLang="en-US" dirty="0"/>
              <a:t> 취약도 결과를 입력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D7A418-6126-91AD-D78E-FE4148351B7C}"/>
              </a:ext>
            </a:extLst>
          </p:cNvPr>
          <p:cNvSpPr txBox="1"/>
          <p:nvPr/>
        </p:nvSpPr>
        <p:spPr>
          <a:xfrm>
            <a:off x="316992" y="646331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400, 8000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02CC3F-FC5E-3C4C-5570-51BFF4F9D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819" y="1804416"/>
            <a:ext cx="6125349" cy="40715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0F4B93-0275-2FB9-BEC1-DB17FB5FE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39" y="1804416"/>
            <a:ext cx="5509066" cy="44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99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70BAD1-ABF0-D4F4-0668-3DD10CF48E2F}"/>
              </a:ext>
            </a:extLst>
          </p:cNvPr>
          <p:cNvSpPr txBox="1"/>
          <p:nvPr/>
        </p:nvSpPr>
        <p:spPr>
          <a:xfrm>
            <a:off x="451821" y="344245"/>
            <a:ext cx="1126325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램덤샘플링을</a:t>
            </a:r>
            <a:r>
              <a:rPr lang="ko-KR" altLang="en-US" dirty="0"/>
              <a:t> </a:t>
            </a:r>
            <a:r>
              <a:rPr lang="en-US" altLang="ko-KR" dirty="0"/>
              <a:t>PLHS </a:t>
            </a:r>
            <a:r>
              <a:rPr lang="ko-KR" altLang="en-US" dirty="0"/>
              <a:t>방법을 사용한 결과와 </a:t>
            </a:r>
            <a:r>
              <a:rPr lang="en-US" altLang="ko-KR" dirty="0"/>
              <a:t>LHS, MCS </a:t>
            </a:r>
            <a:r>
              <a:rPr lang="ko-KR" altLang="en-US" dirty="0"/>
              <a:t>방법을 사용한 결과를 비교함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단점</a:t>
            </a:r>
            <a:r>
              <a:rPr lang="en-US" altLang="ko-KR" dirty="0"/>
              <a:t>: PLHS</a:t>
            </a:r>
            <a:r>
              <a:rPr lang="ko-KR" altLang="en-US" dirty="0"/>
              <a:t>에서 샘플을 추출하는데 시간이 오래 걸림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PLHS</a:t>
            </a:r>
            <a:r>
              <a:rPr lang="ko-KR" altLang="en-US" dirty="0"/>
              <a:t>는 미리 샘플을 뽑고 각 조건에 따라 결과를 비교함</a:t>
            </a:r>
            <a:endParaRPr lang="en-US" altLang="ko-KR" dirty="0"/>
          </a:p>
          <a:p>
            <a:endParaRPr lang="it-IT" altLang="ko-KR" dirty="0"/>
          </a:p>
          <a:p>
            <a:r>
              <a:rPr lang="ko-KR" altLang="en-US" dirty="0"/>
              <a:t>미리 뽑은 샘플 파일 </a:t>
            </a:r>
            <a:r>
              <a:rPr lang="en-US" altLang="ko-KR" dirty="0"/>
              <a:t>: </a:t>
            </a:r>
            <a:r>
              <a:rPr lang="it-IT" altLang="ko-KR" dirty="0"/>
              <a:t>PLHS_data_</a:t>
            </a:r>
            <a:r>
              <a:rPr lang="en-US" altLang="ko-KR" dirty="0"/>
              <a:t>seed</a:t>
            </a:r>
            <a:r>
              <a:rPr lang="it-IT" altLang="ko-KR" dirty="0"/>
              <a:t>_</a:t>
            </a:r>
            <a:r>
              <a:rPr lang="en-US" altLang="ko-KR" dirty="0"/>
              <a:t>slice</a:t>
            </a:r>
            <a:r>
              <a:rPr lang="it-IT" altLang="ko-KR" dirty="0"/>
              <a:t>_</a:t>
            </a:r>
            <a:r>
              <a:rPr lang="en-US" altLang="ko-KR" dirty="0" err="1"/>
              <a:t>sampleN</a:t>
            </a:r>
            <a:r>
              <a:rPr lang="it-IT" altLang="ko-KR" dirty="0"/>
              <a:t>_</a:t>
            </a:r>
            <a:r>
              <a:rPr lang="en-US" altLang="ko-KR" dirty="0" err="1"/>
              <a:t>paraN</a:t>
            </a:r>
            <a:r>
              <a:rPr lang="it-IT" altLang="ko-KR" dirty="0"/>
              <a:t>.pkl</a:t>
            </a:r>
          </a:p>
          <a:p>
            <a:r>
              <a:rPr lang="en-US" altLang="ko-KR" dirty="0"/>
              <a:t>seed: random seed </a:t>
            </a:r>
            <a:r>
              <a:rPr lang="ko-KR" altLang="en-US" dirty="0"/>
              <a:t>번호</a:t>
            </a:r>
            <a:endParaRPr lang="en-US" altLang="ko-KR" dirty="0"/>
          </a:p>
          <a:p>
            <a:r>
              <a:rPr lang="en-US" altLang="ko-KR" dirty="0"/>
              <a:t>slice: slice </a:t>
            </a:r>
            <a:r>
              <a:rPr lang="ko-KR" altLang="en-US" dirty="0"/>
              <a:t>수</a:t>
            </a:r>
            <a:endParaRPr lang="en-US" altLang="ko-KR" dirty="0"/>
          </a:p>
          <a:p>
            <a:r>
              <a:rPr lang="en-US" altLang="ko-KR" dirty="0" err="1"/>
              <a:t>sampleN</a:t>
            </a:r>
            <a:r>
              <a:rPr lang="en-US" altLang="ko-KR" dirty="0"/>
              <a:t>: </a:t>
            </a:r>
            <a:r>
              <a:rPr lang="ko-KR" altLang="en-US" dirty="0" err="1"/>
              <a:t>샘플수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각 </a:t>
            </a:r>
            <a:r>
              <a:rPr lang="ko-KR" altLang="en-US" dirty="0" err="1"/>
              <a:t>샘플수는</a:t>
            </a:r>
            <a:r>
              <a:rPr lang="ko-KR" altLang="en-US" dirty="0"/>
              <a:t> </a:t>
            </a:r>
            <a:r>
              <a:rPr lang="en-US" altLang="ko-KR" dirty="0" err="1"/>
              <a:t>sampleN</a:t>
            </a:r>
            <a:r>
              <a:rPr lang="en-US" altLang="ko-KR" dirty="0"/>
              <a:t>/slice)</a:t>
            </a:r>
          </a:p>
          <a:p>
            <a:r>
              <a:rPr lang="en-US" altLang="ko-KR" dirty="0" err="1"/>
              <a:t>paraN</a:t>
            </a:r>
            <a:r>
              <a:rPr lang="en-US" altLang="ko-KR" dirty="0"/>
              <a:t>: </a:t>
            </a:r>
            <a:r>
              <a:rPr lang="ko-KR" altLang="en-US" dirty="0"/>
              <a:t>파라미터 수 </a:t>
            </a:r>
            <a:r>
              <a:rPr lang="en-US" altLang="ko-KR" dirty="0"/>
              <a:t>(</a:t>
            </a:r>
            <a:r>
              <a:rPr lang="ko-KR" altLang="en-US" dirty="0"/>
              <a:t>노드의 </a:t>
            </a:r>
            <a:r>
              <a:rPr lang="ko-KR" altLang="en-US" dirty="0" err="1"/>
              <a:t>갯수</a:t>
            </a:r>
            <a:r>
              <a:rPr lang="en-US" altLang="ko-KR" dirty="0"/>
              <a:t>)</a:t>
            </a:r>
            <a:endParaRPr lang="it-IT" altLang="ko-KR" dirty="0"/>
          </a:p>
          <a:p>
            <a:endParaRPr lang="en-US" altLang="ko-KR" dirty="0"/>
          </a:p>
          <a:p>
            <a:r>
              <a:rPr lang="ko-KR" altLang="en-US" dirty="0"/>
              <a:t>생성된 파일</a:t>
            </a:r>
            <a:endParaRPr lang="en-US" altLang="ko-KR" dirty="0"/>
          </a:p>
          <a:p>
            <a:r>
              <a:rPr lang="it-IT" altLang="ko-KR" dirty="0"/>
              <a:t>PLHS_data_1234_10_10240_1000.pkl</a:t>
            </a:r>
          </a:p>
          <a:p>
            <a:r>
              <a:rPr lang="it-IT" altLang="ko-KR" dirty="0"/>
              <a:t>PLHS_data_1234_10_10240_10000.pkl</a:t>
            </a:r>
          </a:p>
          <a:p>
            <a:r>
              <a:rPr lang="it-IT" altLang="ko-KR" dirty="0"/>
              <a:t>PLHS_data_1234_20_20480_2000.pkl</a:t>
            </a:r>
          </a:p>
          <a:p>
            <a:r>
              <a:rPr lang="it-IT" altLang="ko-KR" dirty="0"/>
              <a:t>PLHS_data_1234_3_3072_7000.pkl</a:t>
            </a:r>
          </a:p>
          <a:p>
            <a:r>
              <a:rPr lang="it-IT" altLang="ko-KR" dirty="0"/>
              <a:t>PLHS_data_1234_5_5120_5000.pkl</a:t>
            </a:r>
          </a:p>
          <a:p>
            <a:r>
              <a:rPr lang="it-IT" altLang="ko-KR" dirty="0"/>
              <a:t>PLHS_data_1234_100_12800_1600.pkl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5467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D81647A-5355-085F-9A5D-5A5FB59CC220}"/>
              </a:ext>
            </a:extLst>
          </p:cNvPr>
          <p:cNvSpPr txBox="1"/>
          <p:nvPr/>
        </p:nvSpPr>
        <p:spPr>
          <a:xfrm>
            <a:off x="558981" y="646331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100, 12800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DAA8C4-5F97-B1C4-4868-06A33414BFEE}"/>
              </a:ext>
            </a:extLst>
          </p:cNvPr>
          <p:cNvSpPr txBox="1"/>
          <p:nvPr/>
        </p:nvSpPr>
        <p:spPr>
          <a:xfrm>
            <a:off x="0" y="-1"/>
            <a:ext cx="4089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AND</a:t>
            </a:r>
            <a:r>
              <a:rPr lang="ko-KR" altLang="en-US" dirty="0"/>
              <a:t>조건</a:t>
            </a:r>
            <a:endParaRPr lang="en-US" altLang="ko-KR" dirty="0"/>
          </a:p>
          <a:p>
            <a:pPr marL="800100" lvl="1" indent="-342900">
              <a:buAutoNum type="arabicParenR"/>
            </a:pPr>
            <a:r>
              <a:rPr lang="ko-KR" altLang="en-US" dirty="0"/>
              <a:t>각 </a:t>
            </a:r>
            <a:r>
              <a:rPr lang="ko-KR" altLang="en-US" dirty="0" err="1"/>
              <a:t>노드별</a:t>
            </a:r>
            <a:r>
              <a:rPr lang="ko-KR" altLang="en-US" dirty="0"/>
              <a:t> 취약도 결과를 입력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6E519B-392C-A167-B982-EFB8F27D2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9" y="2109215"/>
            <a:ext cx="5119680" cy="40561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F6E0C5-787B-C4EA-9F04-36DD82616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383" y="1971965"/>
            <a:ext cx="6212201" cy="419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52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D2D7A418-6126-91AD-D78E-FE4148351B7C}"/>
              </a:ext>
            </a:extLst>
          </p:cNvPr>
          <p:cNvSpPr txBox="1"/>
          <p:nvPr/>
        </p:nvSpPr>
        <p:spPr>
          <a:xfrm>
            <a:off x="558981" y="646330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400, 8000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DAA8C4-5F97-B1C4-4868-06A33414BFEE}"/>
              </a:ext>
            </a:extLst>
          </p:cNvPr>
          <p:cNvSpPr txBox="1"/>
          <p:nvPr/>
        </p:nvSpPr>
        <p:spPr>
          <a:xfrm>
            <a:off x="0" y="-1"/>
            <a:ext cx="4089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AND</a:t>
            </a:r>
            <a:r>
              <a:rPr lang="ko-KR" altLang="en-US" dirty="0"/>
              <a:t>조건</a:t>
            </a:r>
            <a:endParaRPr lang="en-US" altLang="ko-KR" dirty="0"/>
          </a:p>
          <a:p>
            <a:pPr marL="800100" lvl="1" indent="-342900">
              <a:buAutoNum type="arabicParenR"/>
            </a:pPr>
            <a:r>
              <a:rPr lang="ko-KR" altLang="en-US" dirty="0"/>
              <a:t>각 </a:t>
            </a:r>
            <a:r>
              <a:rPr lang="ko-KR" altLang="en-US" dirty="0" err="1"/>
              <a:t>노드별</a:t>
            </a:r>
            <a:r>
              <a:rPr lang="ko-KR" altLang="en-US" dirty="0"/>
              <a:t> 취약도 결과를 입력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67C140-9FFE-ED3A-728B-8B827BA17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" y="1525370"/>
            <a:ext cx="5857875" cy="4686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5D925F-0B11-BB5C-21EC-27C1C2A4D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987" y="1801893"/>
            <a:ext cx="6123067" cy="413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84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ACF5242-AD73-B0A4-DD0B-68495E11C281}"/>
              </a:ext>
            </a:extLst>
          </p:cNvPr>
          <p:cNvSpPr txBox="1"/>
          <p:nvPr/>
        </p:nvSpPr>
        <p:spPr>
          <a:xfrm>
            <a:off x="0" y="0"/>
            <a:ext cx="4089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필수전원 상실사건</a:t>
            </a:r>
            <a:endParaRPr lang="en-US" altLang="ko-KR" dirty="0"/>
          </a:p>
          <a:p>
            <a:pPr marL="800100" lvl="1" indent="-342900">
              <a:buAutoNum type="arabicParenR"/>
            </a:pPr>
            <a:r>
              <a:rPr lang="ko-KR" altLang="en-US" dirty="0"/>
              <a:t>각 </a:t>
            </a:r>
            <a:r>
              <a:rPr lang="ko-KR" altLang="en-US" dirty="0" err="1"/>
              <a:t>노드별</a:t>
            </a:r>
            <a:r>
              <a:rPr lang="ko-KR" altLang="en-US" dirty="0"/>
              <a:t> 취약도 결과를 입력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443DC6-F004-8385-B4E2-32374FA2BC23}"/>
              </a:ext>
            </a:extLst>
          </p:cNvPr>
          <p:cNvSpPr txBox="1"/>
          <p:nvPr/>
        </p:nvSpPr>
        <p:spPr>
          <a:xfrm>
            <a:off x="558981" y="646331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100, 12800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EB1F24D-F100-CB02-7A0B-83202F207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67" y="1642461"/>
            <a:ext cx="4912287" cy="38918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D867021-EFFA-04D3-1CDA-C9B16930B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954" y="1445685"/>
            <a:ext cx="6447079" cy="428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07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ACF5242-AD73-B0A4-DD0B-68495E11C281}"/>
              </a:ext>
            </a:extLst>
          </p:cNvPr>
          <p:cNvSpPr txBox="1"/>
          <p:nvPr/>
        </p:nvSpPr>
        <p:spPr>
          <a:xfrm>
            <a:off x="0" y="0"/>
            <a:ext cx="4089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필수전원 상실사건</a:t>
            </a:r>
            <a:endParaRPr lang="en-US" altLang="ko-KR" dirty="0"/>
          </a:p>
          <a:p>
            <a:pPr marL="800100" lvl="1" indent="-342900">
              <a:buAutoNum type="arabicParenR"/>
            </a:pPr>
            <a:r>
              <a:rPr lang="ko-KR" altLang="en-US" dirty="0"/>
              <a:t>각 </a:t>
            </a:r>
            <a:r>
              <a:rPr lang="ko-KR" altLang="en-US" dirty="0" err="1"/>
              <a:t>노드별</a:t>
            </a:r>
            <a:r>
              <a:rPr lang="ko-KR" altLang="en-US" dirty="0"/>
              <a:t> 취약도 결과를 입력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95C9E-C603-B922-DE27-9F70ED773389}"/>
              </a:ext>
            </a:extLst>
          </p:cNvPr>
          <p:cNvSpPr txBox="1"/>
          <p:nvPr/>
        </p:nvSpPr>
        <p:spPr>
          <a:xfrm>
            <a:off x="558981" y="646331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400, 8000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8943F3-A314-2E8E-5042-780B6A9A1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40" y="1661994"/>
            <a:ext cx="5190685" cy="40601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0C1FFE-5DA7-5FF2-E1A1-D1019705C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32655"/>
            <a:ext cx="5673160" cy="454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14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ACF5242-AD73-B0A4-DD0B-68495E11C281}"/>
              </a:ext>
            </a:extLst>
          </p:cNvPr>
          <p:cNvSpPr txBox="1"/>
          <p:nvPr/>
        </p:nvSpPr>
        <p:spPr>
          <a:xfrm>
            <a:off x="0" y="0"/>
            <a:ext cx="4089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고리원전부지 소외전력망</a:t>
            </a:r>
            <a:endParaRPr lang="en-US" altLang="ko-KR" dirty="0"/>
          </a:p>
          <a:p>
            <a:pPr marL="800100" lvl="1" indent="-342900">
              <a:buAutoNum type="arabicParenR"/>
            </a:pPr>
            <a:r>
              <a:rPr lang="ko-KR" altLang="en-US" dirty="0"/>
              <a:t>각 </a:t>
            </a:r>
            <a:r>
              <a:rPr lang="ko-KR" altLang="en-US" dirty="0" err="1"/>
              <a:t>노드별</a:t>
            </a:r>
            <a:r>
              <a:rPr lang="ko-KR" altLang="en-US" dirty="0"/>
              <a:t> 취약도 결과를 입력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443DC6-F004-8385-B4E2-32374FA2BC23}"/>
              </a:ext>
            </a:extLst>
          </p:cNvPr>
          <p:cNvSpPr txBox="1"/>
          <p:nvPr/>
        </p:nvSpPr>
        <p:spPr>
          <a:xfrm>
            <a:off x="558981" y="646331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100, 12800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983AEE-DA4A-7810-B994-B475BB829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610" y="1661994"/>
            <a:ext cx="6439662" cy="41534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7CF3B82-5CB4-66B3-3BE4-AD36A62FE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" y="1924044"/>
            <a:ext cx="5613029" cy="362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05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21A48-2119-A752-9122-EE88CD513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842168"/>
            <a:ext cx="10515600" cy="418703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Quasi Monte Carlo </a:t>
            </a:r>
            <a:br>
              <a:rPr lang="en-US" altLang="ko-KR" dirty="0"/>
            </a:br>
            <a:r>
              <a:rPr lang="en-US" altLang="ko-KR" dirty="0"/>
              <a:t>vs </a:t>
            </a:r>
            <a:br>
              <a:rPr lang="en-US" altLang="ko-KR" dirty="0"/>
            </a:br>
            <a:r>
              <a:rPr lang="en-US" altLang="ko-KR" dirty="0"/>
              <a:t>Latin Hypercube </a:t>
            </a:r>
            <a:br>
              <a:rPr lang="en-US" altLang="ko-KR" dirty="0"/>
            </a:br>
            <a:r>
              <a:rPr lang="en-US" altLang="ko-KR" dirty="0"/>
              <a:t>vs </a:t>
            </a:r>
            <a:br>
              <a:rPr lang="en-US" altLang="ko-KR" dirty="0"/>
            </a:br>
            <a:r>
              <a:rPr lang="en-US" altLang="ko-KR" dirty="0"/>
              <a:t>P-LHS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943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ACF5242-AD73-B0A4-DD0B-68495E11C281}"/>
              </a:ext>
            </a:extLst>
          </p:cNvPr>
          <p:cNvSpPr txBox="1"/>
          <p:nvPr/>
        </p:nvSpPr>
        <p:spPr>
          <a:xfrm>
            <a:off x="0" y="0"/>
            <a:ext cx="4089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OR</a:t>
            </a:r>
            <a:r>
              <a:rPr lang="ko-KR" altLang="en-US" dirty="0"/>
              <a:t>조건</a:t>
            </a:r>
            <a:endParaRPr lang="en-US" altLang="ko-KR" dirty="0"/>
          </a:p>
          <a:p>
            <a:pPr marL="800100" lvl="1" indent="-342900">
              <a:buAutoNum type="arabicParenR"/>
            </a:pPr>
            <a:r>
              <a:rPr lang="ko-KR" altLang="en-US" dirty="0"/>
              <a:t>각 </a:t>
            </a:r>
            <a:r>
              <a:rPr lang="ko-KR" altLang="en-US" dirty="0" err="1"/>
              <a:t>노드별</a:t>
            </a:r>
            <a:r>
              <a:rPr lang="ko-KR" altLang="en-US" dirty="0"/>
              <a:t> 취약도 결과를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81647A-5355-085F-9A5D-5A5FB59CC220}"/>
              </a:ext>
            </a:extLst>
          </p:cNvPr>
          <p:cNvSpPr txBox="1"/>
          <p:nvPr/>
        </p:nvSpPr>
        <p:spPr>
          <a:xfrm>
            <a:off x="558981" y="646331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100, 12800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9DF11BC-A5C9-8B98-CA59-13804F831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82" y="1117599"/>
            <a:ext cx="3445254" cy="257214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C8F12D4-2430-0AD0-7908-5D06E0951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973" y="1117599"/>
            <a:ext cx="7412377" cy="233170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D4C9139-BA0A-A5BB-9639-6D965900079A}"/>
              </a:ext>
            </a:extLst>
          </p:cNvPr>
          <p:cNvSpPr txBox="1"/>
          <p:nvPr/>
        </p:nvSpPr>
        <p:spPr>
          <a:xfrm>
            <a:off x="6985508" y="616376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수렴은 </a:t>
            </a:r>
            <a:r>
              <a:rPr lang="en-US" altLang="ko-KR" dirty="0"/>
              <a:t>PLHS&gt; LHS&gt;MCS</a:t>
            </a:r>
            <a:r>
              <a:rPr lang="ko-KR" altLang="en-US" dirty="0"/>
              <a:t>순으로 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D7A418-6126-91AD-D78E-FE4148351B7C}"/>
              </a:ext>
            </a:extLst>
          </p:cNvPr>
          <p:cNvSpPr txBox="1"/>
          <p:nvPr/>
        </p:nvSpPr>
        <p:spPr>
          <a:xfrm>
            <a:off x="558981" y="3636966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400, 8000</a:t>
            </a:r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94506B5-767B-8095-B8A1-0523E3176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80" y="4006298"/>
            <a:ext cx="3774922" cy="278017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5848D3A-578E-389B-1C93-65AF2896A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560" y="4207202"/>
            <a:ext cx="7267201" cy="225247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F324C46-A22E-88AC-C713-9B4329912552}"/>
              </a:ext>
            </a:extLst>
          </p:cNvPr>
          <p:cNvSpPr txBox="1"/>
          <p:nvPr/>
        </p:nvSpPr>
        <p:spPr>
          <a:xfrm>
            <a:off x="5934635" y="26356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변동률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C91E3C-5294-4B0D-E1BA-CE377E675C44}"/>
              </a:ext>
            </a:extLst>
          </p:cNvPr>
          <p:cNvSpPr txBox="1"/>
          <p:nvPr/>
        </p:nvSpPr>
        <p:spPr>
          <a:xfrm>
            <a:off x="5934634" y="570127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변동률</a:t>
            </a:r>
          </a:p>
        </p:txBody>
      </p:sp>
    </p:spTree>
    <p:extLst>
      <p:ext uri="{BB962C8B-B14F-4D97-AF65-F5344CB8AC3E}">
        <p14:creationId xmlns:p14="http://schemas.microsoft.com/office/powerpoint/2010/main" val="1290637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ACF5242-AD73-B0A4-DD0B-68495E11C281}"/>
              </a:ext>
            </a:extLst>
          </p:cNvPr>
          <p:cNvSpPr txBox="1"/>
          <p:nvPr/>
        </p:nvSpPr>
        <p:spPr>
          <a:xfrm>
            <a:off x="0" y="0"/>
            <a:ext cx="4089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AND</a:t>
            </a:r>
            <a:r>
              <a:rPr lang="ko-KR" altLang="en-US" dirty="0"/>
              <a:t>조건</a:t>
            </a:r>
            <a:endParaRPr lang="en-US" altLang="ko-KR" dirty="0"/>
          </a:p>
          <a:p>
            <a:pPr marL="800100" lvl="1" indent="-342900">
              <a:buAutoNum type="arabicParenR"/>
            </a:pPr>
            <a:r>
              <a:rPr lang="ko-KR" altLang="en-US" dirty="0"/>
              <a:t>각 </a:t>
            </a:r>
            <a:r>
              <a:rPr lang="ko-KR" altLang="en-US" dirty="0" err="1"/>
              <a:t>노드별</a:t>
            </a:r>
            <a:r>
              <a:rPr lang="ko-KR" altLang="en-US" dirty="0"/>
              <a:t> 취약도 결과를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81647A-5355-085F-9A5D-5A5FB59CC220}"/>
              </a:ext>
            </a:extLst>
          </p:cNvPr>
          <p:cNvSpPr txBox="1"/>
          <p:nvPr/>
        </p:nvSpPr>
        <p:spPr>
          <a:xfrm>
            <a:off x="558981" y="646331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100, 12800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D7A418-6126-91AD-D78E-FE4148351B7C}"/>
              </a:ext>
            </a:extLst>
          </p:cNvPr>
          <p:cNvSpPr txBox="1"/>
          <p:nvPr/>
        </p:nvSpPr>
        <p:spPr>
          <a:xfrm>
            <a:off x="558981" y="3636966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400, 8000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7DE462-1655-7519-F545-FEC8B84D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08" y="1045618"/>
            <a:ext cx="3498273" cy="26118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D23A49-16B6-9285-EB09-3E6E41AAE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15" y="4058382"/>
            <a:ext cx="3338676" cy="245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08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02258ED-3FDE-8B3F-A4D2-ADF0D94B8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008" y="1521426"/>
            <a:ext cx="7180263" cy="22568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CF5242-AD73-B0A4-DD0B-68495E11C281}"/>
              </a:ext>
            </a:extLst>
          </p:cNvPr>
          <p:cNvSpPr txBox="1"/>
          <p:nvPr/>
        </p:nvSpPr>
        <p:spPr>
          <a:xfrm>
            <a:off x="0" y="0"/>
            <a:ext cx="2690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OR</a:t>
            </a:r>
            <a:r>
              <a:rPr lang="ko-KR" altLang="en-US" dirty="0"/>
              <a:t>조건</a:t>
            </a:r>
            <a:endParaRPr lang="en-US" altLang="ko-KR" dirty="0"/>
          </a:p>
          <a:p>
            <a:pPr marL="800100" lvl="1" indent="-342900">
              <a:buFont typeface="+mj-lt"/>
              <a:buAutoNum type="arabicParenR" startAt="2"/>
            </a:pPr>
            <a:r>
              <a:rPr lang="ko-KR" altLang="en-US" dirty="0"/>
              <a:t>손상확률을 입력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0576B4-2AAE-CCA0-644F-01360D40D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06" y="1057835"/>
            <a:ext cx="3749930" cy="27204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85099D-804F-15E8-AF9C-5E1987CE6CB4}"/>
              </a:ext>
            </a:extLst>
          </p:cNvPr>
          <p:cNvSpPr txBox="1"/>
          <p:nvPr/>
        </p:nvSpPr>
        <p:spPr>
          <a:xfrm>
            <a:off x="5934635" y="26356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변동률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EC43A-F528-DACF-E354-2B56D3518209}"/>
              </a:ext>
            </a:extLst>
          </p:cNvPr>
          <p:cNvSpPr txBox="1"/>
          <p:nvPr/>
        </p:nvSpPr>
        <p:spPr>
          <a:xfrm>
            <a:off x="558981" y="646331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100, 12800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FB351BF-F2DE-FAE1-226C-ED871CCE9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06" y="4288969"/>
            <a:ext cx="3417047" cy="251660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369785B-813A-63B8-AC27-7F1B2AECC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358" y="4377585"/>
            <a:ext cx="7547562" cy="23393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D7A122-B845-29E1-444D-CF1E29FF98A3}"/>
              </a:ext>
            </a:extLst>
          </p:cNvPr>
          <p:cNvSpPr txBox="1"/>
          <p:nvPr/>
        </p:nvSpPr>
        <p:spPr>
          <a:xfrm>
            <a:off x="5496053" y="593164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변동률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7E7A9F-0625-8592-E7EB-BFB61549DA4E}"/>
              </a:ext>
            </a:extLst>
          </p:cNvPr>
          <p:cNvSpPr txBox="1"/>
          <p:nvPr/>
        </p:nvSpPr>
        <p:spPr>
          <a:xfrm>
            <a:off x="485022" y="3914681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400, 8000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8984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ACF5242-AD73-B0A4-DD0B-68495E11C281}"/>
              </a:ext>
            </a:extLst>
          </p:cNvPr>
          <p:cNvSpPr txBox="1"/>
          <p:nvPr/>
        </p:nvSpPr>
        <p:spPr>
          <a:xfrm>
            <a:off x="0" y="0"/>
            <a:ext cx="2690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AND</a:t>
            </a:r>
            <a:r>
              <a:rPr lang="ko-KR" altLang="en-US" dirty="0"/>
              <a:t>조건</a:t>
            </a:r>
            <a:endParaRPr lang="en-US" altLang="ko-KR" dirty="0"/>
          </a:p>
          <a:p>
            <a:pPr marL="800100" lvl="1" indent="-342900">
              <a:buFont typeface="+mj-lt"/>
              <a:buAutoNum type="arabicParenR" startAt="2"/>
            </a:pPr>
            <a:r>
              <a:rPr lang="ko-KR" altLang="en-US" dirty="0"/>
              <a:t>손상확률을 입력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EC43A-F528-DACF-E354-2B56D3518209}"/>
              </a:ext>
            </a:extLst>
          </p:cNvPr>
          <p:cNvSpPr txBox="1"/>
          <p:nvPr/>
        </p:nvSpPr>
        <p:spPr>
          <a:xfrm>
            <a:off x="558981" y="646331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100, 12800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7E7A9F-0625-8592-E7EB-BFB61549DA4E}"/>
              </a:ext>
            </a:extLst>
          </p:cNvPr>
          <p:cNvSpPr txBox="1"/>
          <p:nvPr/>
        </p:nvSpPr>
        <p:spPr>
          <a:xfrm>
            <a:off x="485022" y="3914681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400, 8000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C685D1A-7DC8-5599-A5C3-1023D3E46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72" y="1015663"/>
            <a:ext cx="3896096" cy="286942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10CE43-B8AA-E9CC-D1B6-15DBA3FF3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89" y="4284013"/>
            <a:ext cx="3406239" cy="250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74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21A48-2119-A752-9122-EE88CD513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842168"/>
            <a:ext cx="10515600" cy="2852737"/>
          </a:xfrm>
        </p:spPr>
        <p:txBody>
          <a:bodyPr/>
          <a:lstStyle/>
          <a:p>
            <a:pPr algn="ctr"/>
            <a:r>
              <a:rPr lang="ko-KR" altLang="en-US" dirty="0"/>
              <a:t>구성한 문제</a:t>
            </a:r>
          </a:p>
        </p:txBody>
      </p:sp>
    </p:spTree>
    <p:extLst>
      <p:ext uri="{BB962C8B-B14F-4D97-AF65-F5344CB8AC3E}">
        <p14:creationId xmlns:p14="http://schemas.microsoft.com/office/powerpoint/2010/main" val="1490874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ACF5242-AD73-B0A4-DD0B-68495E11C281}"/>
              </a:ext>
            </a:extLst>
          </p:cNvPr>
          <p:cNvSpPr txBox="1"/>
          <p:nvPr/>
        </p:nvSpPr>
        <p:spPr>
          <a:xfrm>
            <a:off x="0" y="0"/>
            <a:ext cx="4089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필수전원 상실사건</a:t>
            </a:r>
            <a:endParaRPr lang="en-US" altLang="ko-KR" dirty="0"/>
          </a:p>
          <a:p>
            <a:pPr marL="800100" lvl="1" indent="-342900">
              <a:buAutoNum type="arabicParenR"/>
            </a:pPr>
            <a:r>
              <a:rPr lang="ko-KR" altLang="en-US" dirty="0"/>
              <a:t>각 </a:t>
            </a:r>
            <a:r>
              <a:rPr lang="ko-KR" altLang="en-US" dirty="0" err="1"/>
              <a:t>노드별</a:t>
            </a:r>
            <a:r>
              <a:rPr lang="ko-KR" altLang="en-US" dirty="0"/>
              <a:t> 취약도 결과를 입력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28E9F9-C15E-598A-CE8C-C6ADAEAD2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95" y="3974726"/>
            <a:ext cx="3862000" cy="28832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995C9E-C603-B922-DE27-9F70ED773389}"/>
              </a:ext>
            </a:extLst>
          </p:cNvPr>
          <p:cNvSpPr txBox="1"/>
          <p:nvPr/>
        </p:nvSpPr>
        <p:spPr>
          <a:xfrm>
            <a:off x="558981" y="3605394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400, 8000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9BA661-7AA0-4934-3952-3D4E9FDFD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234" y="4350789"/>
            <a:ext cx="7528672" cy="23335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E77B9E-0C2B-983B-C5A3-2B94C01CBD9B}"/>
              </a:ext>
            </a:extLst>
          </p:cNvPr>
          <p:cNvSpPr txBox="1"/>
          <p:nvPr/>
        </p:nvSpPr>
        <p:spPr>
          <a:xfrm>
            <a:off x="5544556" y="602577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변동률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DCB9289-62C3-2A94-790C-28146B00B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87" y="926041"/>
            <a:ext cx="3759708" cy="27689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443DC6-F004-8385-B4E2-32374FA2BC23}"/>
              </a:ext>
            </a:extLst>
          </p:cNvPr>
          <p:cNvSpPr txBox="1"/>
          <p:nvPr/>
        </p:nvSpPr>
        <p:spPr>
          <a:xfrm>
            <a:off x="558981" y="646331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100, 12800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25D296E-9129-3CEF-B873-21937E0FE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0234" y="1061616"/>
            <a:ext cx="7637929" cy="23673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ED2002-629B-1637-DC6B-C4D295532831}"/>
              </a:ext>
            </a:extLst>
          </p:cNvPr>
          <p:cNvSpPr txBox="1"/>
          <p:nvPr/>
        </p:nvSpPr>
        <p:spPr>
          <a:xfrm>
            <a:off x="5327162" y="27751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변동률</a:t>
            </a:r>
          </a:p>
        </p:txBody>
      </p:sp>
    </p:spTree>
    <p:extLst>
      <p:ext uri="{BB962C8B-B14F-4D97-AF65-F5344CB8AC3E}">
        <p14:creationId xmlns:p14="http://schemas.microsoft.com/office/powerpoint/2010/main" val="2491293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ACF5242-AD73-B0A4-DD0B-68495E11C281}"/>
              </a:ext>
            </a:extLst>
          </p:cNvPr>
          <p:cNvSpPr txBox="1"/>
          <p:nvPr/>
        </p:nvSpPr>
        <p:spPr>
          <a:xfrm>
            <a:off x="0" y="0"/>
            <a:ext cx="2690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필수전원 상실사건</a:t>
            </a:r>
            <a:endParaRPr lang="en-US" altLang="ko-KR" dirty="0"/>
          </a:p>
          <a:p>
            <a:pPr marL="800100" lvl="1" indent="-342900">
              <a:buFont typeface="+mj-lt"/>
              <a:buAutoNum type="arabicParenR" startAt="2"/>
            </a:pPr>
            <a:r>
              <a:rPr lang="ko-KR" altLang="en-US" dirty="0"/>
              <a:t>손상확률을 입력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8EBAFB-0A08-6CE1-213A-8A408C926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71" y="4080933"/>
            <a:ext cx="3656116" cy="27295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C290DB-5E3D-B5BC-8E6F-6CDF3F97B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856" y="4421245"/>
            <a:ext cx="7503350" cy="2325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3FAE44-7D52-AB9E-3F6C-46B74E962898}"/>
              </a:ext>
            </a:extLst>
          </p:cNvPr>
          <p:cNvSpPr txBox="1"/>
          <p:nvPr/>
        </p:nvSpPr>
        <p:spPr>
          <a:xfrm>
            <a:off x="558981" y="3605394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400, 8000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3DB411-43C2-BA22-429A-01640D4125C6}"/>
              </a:ext>
            </a:extLst>
          </p:cNvPr>
          <p:cNvSpPr txBox="1"/>
          <p:nvPr/>
        </p:nvSpPr>
        <p:spPr>
          <a:xfrm>
            <a:off x="558981" y="646331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100, 12800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A72449E-8EE1-9116-C1EC-82811C0F9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75" y="1015663"/>
            <a:ext cx="3371108" cy="25167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E559246-EE4C-3627-D949-F449E6E17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2412" y="1302234"/>
            <a:ext cx="7915214" cy="24878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A7057F5-6111-4876-D628-4DFF146D1C22}"/>
              </a:ext>
            </a:extLst>
          </p:cNvPr>
          <p:cNvSpPr txBox="1"/>
          <p:nvPr/>
        </p:nvSpPr>
        <p:spPr>
          <a:xfrm>
            <a:off x="5544556" y="602577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변동률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CF8C0D-562C-3F34-BF8C-F6D72624B4EE}"/>
              </a:ext>
            </a:extLst>
          </p:cNvPr>
          <p:cNvSpPr txBox="1"/>
          <p:nvPr/>
        </p:nvSpPr>
        <p:spPr>
          <a:xfrm>
            <a:off x="5327162" y="27751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변동률</a:t>
            </a:r>
          </a:p>
        </p:txBody>
      </p:sp>
    </p:spTree>
    <p:extLst>
      <p:ext uri="{BB962C8B-B14F-4D97-AF65-F5344CB8AC3E}">
        <p14:creationId xmlns:p14="http://schemas.microsoft.com/office/powerpoint/2010/main" val="4629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ACF5242-AD73-B0A4-DD0B-68495E11C281}"/>
              </a:ext>
            </a:extLst>
          </p:cNvPr>
          <p:cNvSpPr txBox="1"/>
          <p:nvPr/>
        </p:nvSpPr>
        <p:spPr>
          <a:xfrm>
            <a:off x="0" y="0"/>
            <a:ext cx="4089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고리원전부지 소외전력망</a:t>
            </a:r>
            <a:endParaRPr lang="en-US" altLang="ko-KR" dirty="0"/>
          </a:p>
          <a:p>
            <a:pPr marL="800100" lvl="1" indent="-342900">
              <a:buAutoNum type="arabicParenR"/>
            </a:pPr>
            <a:r>
              <a:rPr lang="ko-KR" altLang="en-US" dirty="0"/>
              <a:t>각 </a:t>
            </a:r>
            <a:r>
              <a:rPr lang="ko-KR" altLang="en-US" dirty="0" err="1"/>
              <a:t>노드별</a:t>
            </a:r>
            <a:r>
              <a:rPr lang="ko-KR" altLang="en-US" dirty="0"/>
              <a:t> 취약도 결과를 입력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443DC6-F004-8385-B4E2-32374FA2BC23}"/>
              </a:ext>
            </a:extLst>
          </p:cNvPr>
          <p:cNvSpPr txBox="1"/>
          <p:nvPr/>
        </p:nvSpPr>
        <p:spPr>
          <a:xfrm>
            <a:off x="558981" y="646331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100, 12800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5D828A-A0AF-B0CE-8B00-DAE862E61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72" y="1105260"/>
            <a:ext cx="5059284" cy="383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72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ACF5242-AD73-B0A4-DD0B-68495E11C281}"/>
              </a:ext>
            </a:extLst>
          </p:cNvPr>
          <p:cNvSpPr txBox="1"/>
          <p:nvPr/>
        </p:nvSpPr>
        <p:spPr>
          <a:xfrm>
            <a:off x="0" y="0"/>
            <a:ext cx="3065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고리원전부지 소외전력망</a:t>
            </a:r>
            <a:endParaRPr lang="en-US" altLang="ko-KR" dirty="0"/>
          </a:p>
          <a:p>
            <a:pPr marL="800100" lvl="1" indent="-342900">
              <a:buFont typeface="+mj-lt"/>
              <a:buAutoNum type="arabicParenR" startAt="2"/>
            </a:pPr>
            <a:r>
              <a:rPr lang="ko-KR" altLang="en-US" dirty="0"/>
              <a:t>손상확률을 입력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3DB411-43C2-BA22-429A-01640D4125C6}"/>
              </a:ext>
            </a:extLst>
          </p:cNvPr>
          <p:cNvSpPr txBox="1"/>
          <p:nvPr/>
        </p:nvSpPr>
        <p:spPr>
          <a:xfrm>
            <a:off x="558981" y="646331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100, 12800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23CA7B-3D09-C361-EA16-B5EFA5C2A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743" y="323165"/>
            <a:ext cx="4489029" cy="33061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0DE802-D8DA-0806-57E3-276A83D0D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85" y="3864515"/>
            <a:ext cx="9278004" cy="29161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ED2002-629B-1637-DC6B-C4D295532831}"/>
              </a:ext>
            </a:extLst>
          </p:cNvPr>
          <p:cNvSpPr txBox="1"/>
          <p:nvPr/>
        </p:nvSpPr>
        <p:spPr>
          <a:xfrm>
            <a:off x="1853630" y="59280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변동률</a:t>
            </a:r>
          </a:p>
        </p:txBody>
      </p:sp>
    </p:spTree>
    <p:extLst>
      <p:ext uri="{BB962C8B-B14F-4D97-AF65-F5344CB8AC3E}">
        <p14:creationId xmlns:p14="http://schemas.microsoft.com/office/powerpoint/2010/main" val="2106072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21A48-2119-A752-9122-EE88CD513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842168"/>
            <a:ext cx="10515600" cy="418703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Monte Carlo </a:t>
            </a:r>
            <a:br>
              <a:rPr lang="en-US" altLang="ko-KR" dirty="0"/>
            </a:br>
            <a:r>
              <a:rPr lang="en-US" altLang="ko-KR" dirty="0"/>
              <a:t>vs </a:t>
            </a:r>
            <a:br>
              <a:rPr lang="en-US" altLang="ko-KR" dirty="0"/>
            </a:br>
            <a:r>
              <a:rPr lang="en-US" altLang="ko-KR" dirty="0"/>
              <a:t>Latin Hypercube </a:t>
            </a:r>
            <a:br>
              <a:rPr lang="en-US" altLang="ko-KR" dirty="0"/>
            </a:br>
            <a:r>
              <a:rPr lang="en-US" altLang="ko-KR" dirty="0"/>
              <a:t>vs </a:t>
            </a:r>
            <a:br>
              <a:rPr lang="en-US" altLang="ko-KR" dirty="0"/>
            </a:br>
            <a:r>
              <a:rPr lang="en-US" altLang="ko-KR" dirty="0"/>
              <a:t>P-LHS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456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ACF5242-AD73-B0A4-DD0B-68495E11C281}"/>
              </a:ext>
            </a:extLst>
          </p:cNvPr>
          <p:cNvSpPr txBox="1"/>
          <p:nvPr/>
        </p:nvSpPr>
        <p:spPr>
          <a:xfrm>
            <a:off x="0" y="0"/>
            <a:ext cx="4089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OR</a:t>
            </a:r>
            <a:r>
              <a:rPr lang="ko-KR" altLang="en-US" dirty="0"/>
              <a:t>조건</a:t>
            </a:r>
            <a:endParaRPr lang="en-US" altLang="ko-KR" dirty="0"/>
          </a:p>
          <a:p>
            <a:pPr marL="800100" lvl="1" indent="-342900">
              <a:buAutoNum type="arabicParenR"/>
            </a:pPr>
            <a:r>
              <a:rPr lang="ko-KR" altLang="en-US" dirty="0"/>
              <a:t>각 </a:t>
            </a:r>
            <a:r>
              <a:rPr lang="ko-KR" altLang="en-US" dirty="0" err="1"/>
              <a:t>노드별</a:t>
            </a:r>
            <a:r>
              <a:rPr lang="ko-KR" altLang="en-US" dirty="0"/>
              <a:t> 취약도 결과를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81647A-5355-085F-9A5D-5A5FB59CC220}"/>
              </a:ext>
            </a:extLst>
          </p:cNvPr>
          <p:cNvSpPr txBox="1"/>
          <p:nvPr/>
        </p:nvSpPr>
        <p:spPr>
          <a:xfrm>
            <a:off x="558981" y="646331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100, 12800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4C9139-BA0A-A5BB-9639-6D965900079A}"/>
              </a:ext>
            </a:extLst>
          </p:cNvPr>
          <p:cNvSpPr txBox="1"/>
          <p:nvPr/>
        </p:nvSpPr>
        <p:spPr>
          <a:xfrm>
            <a:off x="8277860" y="138499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수렴은 </a:t>
            </a:r>
            <a:r>
              <a:rPr lang="en-US" altLang="ko-KR" dirty="0"/>
              <a:t>PLHS&gt; LHS&gt;MCS</a:t>
            </a:r>
            <a:r>
              <a:rPr lang="ko-KR" altLang="en-US" dirty="0"/>
              <a:t>순으로 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D7A418-6126-91AD-D78E-FE4148351B7C}"/>
              </a:ext>
            </a:extLst>
          </p:cNvPr>
          <p:cNvSpPr txBox="1"/>
          <p:nvPr/>
        </p:nvSpPr>
        <p:spPr>
          <a:xfrm>
            <a:off x="558981" y="3636966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400, 8000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F8E389-6161-E0A9-04F2-8BF188071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14" y="4006299"/>
            <a:ext cx="3872036" cy="28517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4C0F90-3B74-A8D1-955E-6D5C606E5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81" y="1037952"/>
            <a:ext cx="3530600" cy="26358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DAA8C4-5F97-B1C4-4868-06A33414BFEE}"/>
              </a:ext>
            </a:extLst>
          </p:cNvPr>
          <p:cNvSpPr txBox="1"/>
          <p:nvPr/>
        </p:nvSpPr>
        <p:spPr>
          <a:xfrm>
            <a:off x="4012840" y="57311"/>
            <a:ext cx="4089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AND</a:t>
            </a:r>
            <a:r>
              <a:rPr lang="ko-KR" altLang="en-US" dirty="0"/>
              <a:t>조건</a:t>
            </a:r>
            <a:endParaRPr lang="en-US" altLang="ko-KR" dirty="0"/>
          </a:p>
          <a:p>
            <a:pPr marL="800100" lvl="1" indent="-342900">
              <a:buAutoNum type="arabicParenR"/>
            </a:pPr>
            <a:r>
              <a:rPr lang="ko-KR" altLang="en-US" dirty="0"/>
              <a:t>각 </a:t>
            </a:r>
            <a:r>
              <a:rPr lang="ko-KR" altLang="en-US" dirty="0" err="1"/>
              <a:t>노드별</a:t>
            </a:r>
            <a:r>
              <a:rPr lang="ko-KR" altLang="en-US" dirty="0"/>
              <a:t> 취약도 결과를 입력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47CE3E-735B-5925-E808-F35873213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211" y="864083"/>
            <a:ext cx="3799056" cy="28364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D3C677-FB9D-4D4F-F21C-FC49F819A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232" y="3952678"/>
            <a:ext cx="3872035" cy="289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85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ACF5242-AD73-B0A4-DD0B-68495E11C281}"/>
              </a:ext>
            </a:extLst>
          </p:cNvPr>
          <p:cNvSpPr txBox="1"/>
          <p:nvPr/>
        </p:nvSpPr>
        <p:spPr>
          <a:xfrm>
            <a:off x="0" y="0"/>
            <a:ext cx="2690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OR</a:t>
            </a:r>
            <a:r>
              <a:rPr lang="ko-KR" altLang="en-US" dirty="0"/>
              <a:t>조건</a:t>
            </a:r>
            <a:endParaRPr lang="en-US" altLang="ko-KR" dirty="0"/>
          </a:p>
          <a:p>
            <a:pPr marL="800100" lvl="1" indent="-342900">
              <a:buFont typeface="+mj-lt"/>
              <a:buAutoNum type="arabicParenR" startAt="2"/>
            </a:pPr>
            <a:r>
              <a:rPr lang="ko-KR" altLang="en-US" dirty="0"/>
              <a:t>손상확률을 입력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EC43A-F528-DACF-E354-2B56D3518209}"/>
              </a:ext>
            </a:extLst>
          </p:cNvPr>
          <p:cNvSpPr txBox="1"/>
          <p:nvPr/>
        </p:nvSpPr>
        <p:spPr>
          <a:xfrm>
            <a:off x="558981" y="646331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100, 12800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7E7A9F-0625-8592-E7EB-BFB61549DA4E}"/>
              </a:ext>
            </a:extLst>
          </p:cNvPr>
          <p:cNvSpPr txBox="1"/>
          <p:nvPr/>
        </p:nvSpPr>
        <p:spPr>
          <a:xfrm>
            <a:off x="424062" y="3776112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400, 8000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7414D-F2FA-6799-19A9-A0299888A954}"/>
              </a:ext>
            </a:extLst>
          </p:cNvPr>
          <p:cNvSpPr txBox="1"/>
          <p:nvPr/>
        </p:nvSpPr>
        <p:spPr>
          <a:xfrm>
            <a:off x="4421928" y="0"/>
            <a:ext cx="2690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AND</a:t>
            </a:r>
            <a:r>
              <a:rPr lang="ko-KR" altLang="en-US" dirty="0"/>
              <a:t>조건</a:t>
            </a:r>
            <a:endParaRPr lang="en-US" altLang="ko-KR" dirty="0"/>
          </a:p>
          <a:p>
            <a:pPr marL="800100" lvl="1" indent="-342900">
              <a:buFont typeface="+mj-lt"/>
              <a:buAutoNum type="arabicParenR" startAt="2"/>
            </a:pPr>
            <a:r>
              <a:rPr lang="ko-KR" altLang="en-US" dirty="0"/>
              <a:t>손상확률을 입력</a:t>
            </a:r>
            <a:endParaRPr lang="en-US" altLang="ko-KR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A4C0C72-28ED-1343-6011-B6C9F94A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62" y="4176776"/>
            <a:ext cx="3549396" cy="264989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94CC9C0-0474-4A7B-78FC-FEC621C48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181" y="1126220"/>
            <a:ext cx="3549396" cy="264989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DAAC18E-ADFC-A023-96E6-DB8EECC25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66" y="1046995"/>
            <a:ext cx="3549396" cy="264989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7234681-8808-6EF8-FA1C-B7D6BDC04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842" y="4073520"/>
            <a:ext cx="3645735" cy="272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51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ACF5242-AD73-B0A4-DD0B-68495E11C281}"/>
              </a:ext>
            </a:extLst>
          </p:cNvPr>
          <p:cNvSpPr txBox="1"/>
          <p:nvPr/>
        </p:nvSpPr>
        <p:spPr>
          <a:xfrm>
            <a:off x="0" y="0"/>
            <a:ext cx="4089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필수전원 상실사건</a:t>
            </a:r>
            <a:endParaRPr lang="en-US" altLang="ko-KR" dirty="0"/>
          </a:p>
          <a:p>
            <a:pPr marL="800100" lvl="1" indent="-342900">
              <a:buAutoNum type="arabicParenR"/>
            </a:pPr>
            <a:r>
              <a:rPr lang="ko-KR" altLang="en-US" dirty="0"/>
              <a:t>각 </a:t>
            </a:r>
            <a:r>
              <a:rPr lang="ko-KR" altLang="en-US" dirty="0" err="1"/>
              <a:t>노드별</a:t>
            </a:r>
            <a:r>
              <a:rPr lang="ko-KR" altLang="en-US" dirty="0"/>
              <a:t> 취약도 결과를 입력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443DC6-F004-8385-B4E2-32374FA2BC23}"/>
              </a:ext>
            </a:extLst>
          </p:cNvPr>
          <p:cNvSpPr txBox="1"/>
          <p:nvPr/>
        </p:nvSpPr>
        <p:spPr>
          <a:xfrm>
            <a:off x="558981" y="646331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100, 12800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E2EAD5-44B7-6188-AA73-E58A38E85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81" y="1015663"/>
            <a:ext cx="3862978" cy="2884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1FCBFD-93CF-BB0A-A6BE-D5DEDD3D8590}"/>
              </a:ext>
            </a:extLst>
          </p:cNvPr>
          <p:cNvSpPr txBox="1"/>
          <p:nvPr/>
        </p:nvSpPr>
        <p:spPr>
          <a:xfrm>
            <a:off x="4930021" y="0"/>
            <a:ext cx="2690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필수전원 상실사건</a:t>
            </a:r>
            <a:endParaRPr lang="en-US" altLang="ko-KR" dirty="0"/>
          </a:p>
          <a:p>
            <a:pPr marL="800100" lvl="1" indent="-342900">
              <a:buFont typeface="+mj-lt"/>
              <a:buAutoNum type="arabicParenR" startAt="2"/>
            </a:pPr>
            <a:r>
              <a:rPr lang="ko-KR" altLang="en-US" dirty="0"/>
              <a:t>손상확률을 입력</a:t>
            </a: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4CD4117-E730-9252-CBB5-E25B59AFD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58" y="4208039"/>
            <a:ext cx="3509101" cy="26199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995C9E-C603-B922-DE27-9F70ED773389}"/>
              </a:ext>
            </a:extLst>
          </p:cNvPr>
          <p:cNvSpPr txBox="1"/>
          <p:nvPr/>
        </p:nvSpPr>
        <p:spPr>
          <a:xfrm>
            <a:off x="558981" y="3838707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400, 8000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703790A-CF98-B2A1-5970-9A18F3A06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758" y="830997"/>
            <a:ext cx="3862978" cy="28840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5E58D66-3175-DB90-D46C-3670B36FD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2758" y="3973996"/>
            <a:ext cx="3862978" cy="288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8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ACF5242-AD73-B0A4-DD0B-68495E11C281}"/>
              </a:ext>
            </a:extLst>
          </p:cNvPr>
          <p:cNvSpPr txBox="1"/>
          <p:nvPr/>
        </p:nvSpPr>
        <p:spPr>
          <a:xfrm>
            <a:off x="0" y="0"/>
            <a:ext cx="4089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고리원전부지 소외전력망</a:t>
            </a:r>
            <a:endParaRPr lang="en-US" altLang="ko-KR" dirty="0"/>
          </a:p>
          <a:p>
            <a:pPr marL="800100" lvl="1" indent="-342900">
              <a:buAutoNum type="arabicParenR"/>
            </a:pPr>
            <a:r>
              <a:rPr lang="ko-KR" altLang="en-US" dirty="0"/>
              <a:t>각 </a:t>
            </a:r>
            <a:r>
              <a:rPr lang="ko-KR" altLang="en-US" dirty="0" err="1"/>
              <a:t>노드별</a:t>
            </a:r>
            <a:r>
              <a:rPr lang="ko-KR" altLang="en-US" dirty="0"/>
              <a:t> 취약도 결과를 입력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443DC6-F004-8385-B4E2-32374FA2BC23}"/>
              </a:ext>
            </a:extLst>
          </p:cNvPr>
          <p:cNvSpPr txBox="1"/>
          <p:nvPr/>
        </p:nvSpPr>
        <p:spPr>
          <a:xfrm>
            <a:off x="558981" y="646331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100, 12800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730B7-DB02-E5FE-02C4-EF7CB92CB05D}"/>
              </a:ext>
            </a:extLst>
          </p:cNvPr>
          <p:cNvSpPr txBox="1"/>
          <p:nvPr/>
        </p:nvSpPr>
        <p:spPr>
          <a:xfrm>
            <a:off x="4828032" y="0"/>
            <a:ext cx="3065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고리원전부지 소외전력망</a:t>
            </a:r>
            <a:endParaRPr lang="en-US" altLang="ko-KR" dirty="0"/>
          </a:p>
          <a:p>
            <a:pPr marL="800100" lvl="1" indent="-342900">
              <a:buFont typeface="+mj-lt"/>
              <a:buAutoNum type="arabicParenR" startAt="2"/>
            </a:pPr>
            <a:r>
              <a:rPr lang="ko-KR" altLang="en-US" dirty="0"/>
              <a:t>손상확률을 입력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3834B0-AD8F-8FBE-D61C-2D0342003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936" y="1170742"/>
            <a:ext cx="4611400" cy="33962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AE86AE-21DD-9A74-E603-CC76CD730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12" y="1174314"/>
            <a:ext cx="4126656" cy="312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38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40E77D-3061-57F6-2946-74A86302D639}"/>
              </a:ext>
            </a:extLst>
          </p:cNvPr>
          <p:cNvSpPr txBox="1"/>
          <p:nvPr/>
        </p:nvSpPr>
        <p:spPr>
          <a:xfrm>
            <a:off x="371474" y="291584"/>
            <a:ext cx="11496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구성한 문제</a:t>
            </a:r>
            <a:endParaRPr lang="en-US" altLang="ko-KR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2C6F03-62C5-8F8D-A851-719F6AB2413B}"/>
              </a:ext>
            </a:extLst>
          </p:cNvPr>
          <p:cNvGrpSpPr/>
          <p:nvPr/>
        </p:nvGrpSpPr>
        <p:grpSpPr>
          <a:xfrm>
            <a:off x="391133" y="2276355"/>
            <a:ext cx="1758301" cy="1960296"/>
            <a:chOff x="6451269" y="127737"/>
            <a:chExt cx="2119747" cy="2294829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80D68EA8-515B-ABB1-AE2A-FF3913ABAE8B}"/>
                </a:ext>
              </a:extLst>
            </p:cNvPr>
            <p:cNvSpPr/>
            <p:nvPr/>
          </p:nvSpPr>
          <p:spPr>
            <a:xfrm>
              <a:off x="6909142" y="127737"/>
              <a:ext cx="1119581" cy="6887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TOP</a:t>
              </a:r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7DC5BCF-8236-443F-B569-F425749E9044}"/>
                </a:ext>
              </a:extLst>
            </p:cNvPr>
            <p:cNvSpPr/>
            <p:nvPr/>
          </p:nvSpPr>
          <p:spPr>
            <a:xfrm>
              <a:off x="7094515" y="831273"/>
              <a:ext cx="696689" cy="3503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OR</a:t>
              </a:r>
              <a:endParaRPr lang="ko-KR" altLang="en-US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6D31E21-453F-3A30-D314-18E1133A48E8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 flipH="1">
              <a:off x="6947064" y="1181595"/>
              <a:ext cx="495796" cy="5522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119AB7F-1920-E126-86ED-5FCCEB73C206}"/>
                </a:ext>
              </a:extLst>
            </p:cNvPr>
            <p:cNvCxnSpPr>
              <a:cxnSpLocks/>
              <a:stCxn id="5" idx="2"/>
              <a:endCxn id="9" idx="0"/>
            </p:cNvCxnSpPr>
            <p:nvPr/>
          </p:nvCxnSpPr>
          <p:spPr>
            <a:xfrm>
              <a:off x="7442860" y="1181595"/>
              <a:ext cx="632361" cy="5522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CE4E2B8-943B-7306-1E4F-629B3136707D}"/>
                </a:ext>
              </a:extLst>
            </p:cNvPr>
            <p:cNvSpPr/>
            <p:nvPr/>
          </p:nvSpPr>
          <p:spPr>
            <a:xfrm>
              <a:off x="6451269" y="1733797"/>
              <a:ext cx="991590" cy="6887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A1</a:t>
              </a:r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7592B18-D348-307E-5161-416BDED0F6CC}"/>
                </a:ext>
              </a:extLst>
            </p:cNvPr>
            <p:cNvSpPr/>
            <p:nvPr/>
          </p:nvSpPr>
          <p:spPr>
            <a:xfrm>
              <a:off x="7579426" y="1733797"/>
              <a:ext cx="991590" cy="6887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B1</a:t>
              </a:r>
              <a:endParaRPr lang="ko-KR" altLang="en-US" dirty="0"/>
            </a:p>
          </p:txBody>
        </p:sp>
      </p:grpSp>
      <p:graphicFrame>
        <p:nvGraphicFramePr>
          <p:cNvPr id="10" name="표 19">
            <a:extLst>
              <a:ext uri="{FF2B5EF4-FFF2-40B4-BE49-F238E27FC236}">
                <a16:creationId xmlns:a16="http://schemas.microsoft.com/office/drawing/2014/main" id="{BEE0169D-6053-F59D-1667-7D47EF536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107423"/>
              </p:ext>
            </p:extLst>
          </p:nvPr>
        </p:nvGraphicFramePr>
        <p:xfrm>
          <a:off x="2769182" y="2601386"/>
          <a:ext cx="48735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375">
                  <a:extLst>
                    <a:ext uri="{9D8B030D-6E8A-4147-A177-3AD203B41FA5}">
                      <a16:colId xmlns:a16="http://schemas.microsoft.com/office/drawing/2014/main" val="1335296685"/>
                    </a:ext>
                  </a:extLst>
                </a:gridCol>
                <a:gridCol w="1218375">
                  <a:extLst>
                    <a:ext uri="{9D8B030D-6E8A-4147-A177-3AD203B41FA5}">
                      <a16:colId xmlns:a16="http://schemas.microsoft.com/office/drawing/2014/main" val="3443359118"/>
                    </a:ext>
                  </a:extLst>
                </a:gridCol>
                <a:gridCol w="1218375">
                  <a:extLst>
                    <a:ext uri="{9D8B030D-6E8A-4147-A177-3AD203B41FA5}">
                      <a16:colId xmlns:a16="http://schemas.microsoft.com/office/drawing/2014/main" val="2350796564"/>
                    </a:ext>
                  </a:extLst>
                </a:gridCol>
                <a:gridCol w="1218375">
                  <a:extLst>
                    <a:ext uri="{9D8B030D-6E8A-4147-A177-3AD203B41FA5}">
                      <a16:colId xmlns:a16="http://schemas.microsoft.com/office/drawing/2014/main" val="3247791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event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Am (g)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beta_R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beta_U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4452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1.133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0.308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0.308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859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B1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1.463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0.363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0.319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966969"/>
                  </a:ext>
                </a:extLst>
              </a:tr>
            </a:tbl>
          </a:graphicData>
        </a:graphic>
      </p:graphicFrame>
      <p:graphicFrame>
        <p:nvGraphicFramePr>
          <p:cNvPr id="11" name="표 19">
            <a:extLst>
              <a:ext uri="{FF2B5EF4-FFF2-40B4-BE49-F238E27FC236}">
                <a16:creationId xmlns:a16="http://schemas.microsoft.com/office/drawing/2014/main" id="{ADBE412B-806E-6DA9-7976-0AD79B5E0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340976"/>
              </p:ext>
            </p:extLst>
          </p:nvPr>
        </p:nvGraphicFramePr>
        <p:xfrm>
          <a:off x="3234670" y="4156533"/>
          <a:ext cx="3980854" cy="1032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0427">
                  <a:extLst>
                    <a:ext uri="{9D8B030D-6E8A-4147-A177-3AD203B41FA5}">
                      <a16:colId xmlns:a16="http://schemas.microsoft.com/office/drawing/2014/main" val="1335296685"/>
                    </a:ext>
                  </a:extLst>
                </a:gridCol>
                <a:gridCol w="1990427">
                  <a:extLst>
                    <a:ext uri="{9D8B030D-6E8A-4147-A177-3AD203B41FA5}">
                      <a16:colId xmlns:a16="http://schemas.microsoft.com/office/drawing/2014/main" val="3443359118"/>
                    </a:ext>
                  </a:extLst>
                </a:gridCol>
              </a:tblGrid>
              <a:tr h="344294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event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Failure probability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4452094"/>
                  </a:ext>
                </a:extLst>
              </a:tr>
              <a:tr h="344294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8598638"/>
                  </a:ext>
                </a:extLst>
              </a:tr>
              <a:tr h="344294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B1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96696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ACF5242-AD73-B0A4-DD0B-68495E11C281}"/>
              </a:ext>
            </a:extLst>
          </p:cNvPr>
          <p:cNvSpPr txBox="1"/>
          <p:nvPr/>
        </p:nvSpPr>
        <p:spPr>
          <a:xfrm>
            <a:off x="371474" y="978627"/>
            <a:ext cx="43204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OR </a:t>
            </a:r>
            <a:r>
              <a:rPr lang="ko-KR" altLang="en-US" dirty="0"/>
              <a:t>조건</a:t>
            </a:r>
            <a:r>
              <a:rPr lang="en-US" altLang="ko-KR" dirty="0"/>
              <a:t>, AND </a:t>
            </a:r>
            <a:r>
              <a:rPr lang="ko-KR" altLang="en-US" dirty="0"/>
              <a:t>조건</a:t>
            </a:r>
            <a:endParaRPr lang="en-US" altLang="ko-KR" dirty="0"/>
          </a:p>
          <a:p>
            <a:pPr marL="800100" lvl="1" indent="-342900">
              <a:buAutoNum type="arabicParenR"/>
            </a:pPr>
            <a:r>
              <a:rPr lang="ko-KR" altLang="en-US" dirty="0"/>
              <a:t>각 </a:t>
            </a:r>
            <a:r>
              <a:rPr lang="ko-KR" altLang="en-US" dirty="0" err="1"/>
              <a:t>노드별</a:t>
            </a:r>
            <a:r>
              <a:rPr lang="ko-KR" altLang="en-US" dirty="0"/>
              <a:t> 취약도 결과를 입력</a:t>
            </a:r>
            <a:endParaRPr lang="en-US" altLang="ko-KR" dirty="0"/>
          </a:p>
          <a:p>
            <a:pPr marL="800100" lvl="1" indent="-342900">
              <a:buAutoNum type="arabicParenR"/>
            </a:pPr>
            <a:r>
              <a:rPr lang="ko-KR" altLang="en-US" dirty="0"/>
              <a:t>손상확률을 입력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조건</a:t>
            </a:r>
            <a:r>
              <a:rPr lang="en-US" altLang="ko-KR" dirty="0"/>
              <a:t>: A1</a:t>
            </a:r>
            <a:r>
              <a:rPr lang="ko-KR" altLang="en-US" dirty="0"/>
              <a:t>과 </a:t>
            </a:r>
            <a:r>
              <a:rPr lang="en-US" altLang="ko-KR" dirty="0"/>
              <a:t>B1</a:t>
            </a:r>
            <a:r>
              <a:rPr lang="ko-KR" altLang="en-US" dirty="0"/>
              <a:t>은 완전독립으로 가정함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675AD9E-CEC9-3091-2817-9535FB4A2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576" y="992684"/>
            <a:ext cx="2925762" cy="22291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DD5D48-4D42-3C2A-EF4E-518DEBC0B9B8}"/>
                  </a:ext>
                </a:extLst>
              </p:cNvPr>
              <p:cNvSpPr txBox="1"/>
              <p:nvPr/>
            </p:nvSpPr>
            <p:spPr>
              <a:xfrm>
                <a:off x="2769182" y="5536184"/>
                <a:ext cx="5293573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1∪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1∩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=0.02+0.04−0.02∗0.04=0.0592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DD5D48-4D42-3C2A-EF4E-518DEBC0B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182" y="5536184"/>
                <a:ext cx="5293573" cy="639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A0115DE-0B74-DEAD-514C-78D86290D772}"/>
              </a:ext>
            </a:extLst>
          </p:cNvPr>
          <p:cNvSpPr txBox="1"/>
          <p:nvPr/>
        </p:nvSpPr>
        <p:spPr>
          <a:xfrm>
            <a:off x="766895" y="4249266"/>
            <a:ext cx="10422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그림</a:t>
            </a:r>
            <a:r>
              <a:rPr lang="en-US" altLang="ko-KR" sz="1000" dirty="0"/>
              <a:t>] OR </a:t>
            </a:r>
            <a:r>
              <a:rPr lang="ko-KR" altLang="en-US" sz="1000" dirty="0"/>
              <a:t>조건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77A5D8-E9F3-AF61-5872-9D4E64303A46}"/>
              </a:ext>
            </a:extLst>
          </p:cNvPr>
          <p:cNvSpPr txBox="1"/>
          <p:nvPr/>
        </p:nvSpPr>
        <p:spPr>
          <a:xfrm>
            <a:off x="8646235" y="3170713"/>
            <a:ext cx="24144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그림</a:t>
            </a:r>
            <a:r>
              <a:rPr lang="en-US" altLang="ko-KR" sz="1000" dirty="0"/>
              <a:t>] OR</a:t>
            </a:r>
            <a:r>
              <a:rPr lang="ko-KR" altLang="en-US" sz="1000" dirty="0"/>
              <a:t>조건 각 이벤트별 취약도곡선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C48414-A8C8-515B-990C-838F9364694A}"/>
              </a:ext>
            </a:extLst>
          </p:cNvPr>
          <p:cNvSpPr txBox="1"/>
          <p:nvPr/>
        </p:nvSpPr>
        <p:spPr>
          <a:xfrm>
            <a:off x="4238360" y="2355165"/>
            <a:ext cx="18517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표</a:t>
            </a:r>
            <a:r>
              <a:rPr lang="en-US" altLang="ko-KR" sz="1000" dirty="0"/>
              <a:t>] </a:t>
            </a:r>
            <a:r>
              <a:rPr lang="ko-KR" altLang="en-US" sz="1000" dirty="0"/>
              <a:t>각 이벤트별 입력 취약도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76AE27-F8DD-232E-8BD1-B5AA0BD3FD74}"/>
              </a:ext>
            </a:extLst>
          </p:cNvPr>
          <p:cNvSpPr txBox="1"/>
          <p:nvPr/>
        </p:nvSpPr>
        <p:spPr>
          <a:xfrm>
            <a:off x="4235082" y="3910312"/>
            <a:ext cx="1980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표</a:t>
            </a:r>
            <a:r>
              <a:rPr lang="en-US" altLang="ko-KR" sz="1000" dirty="0"/>
              <a:t>] </a:t>
            </a:r>
            <a:r>
              <a:rPr lang="ko-KR" altLang="en-US" sz="1000" dirty="0"/>
              <a:t>각 이벤트별 입력 손상확률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5D99F3-B2F1-3441-ABA1-3B843E2EE722}"/>
              </a:ext>
            </a:extLst>
          </p:cNvPr>
          <p:cNvSpPr txBox="1"/>
          <p:nvPr/>
        </p:nvSpPr>
        <p:spPr>
          <a:xfrm>
            <a:off x="2988634" y="5225616"/>
            <a:ext cx="2813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TOP </a:t>
            </a:r>
            <a:r>
              <a:rPr lang="ko-KR" altLang="en-US" dirty="0"/>
              <a:t>이벤트의 손상확률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99C804-CE58-7EF2-4ABF-35D00F6BBECF}"/>
              </a:ext>
            </a:extLst>
          </p:cNvPr>
          <p:cNvSpPr txBox="1"/>
          <p:nvPr/>
        </p:nvSpPr>
        <p:spPr>
          <a:xfrm>
            <a:off x="551627" y="613674"/>
            <a:ext cx="11088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dirty="0" err="1"/>
              <a:t>수렴성</a:t>
            </a:r>
            <a:r>
              <a:rPr lang="ko-KR" altLang="en-US" dirty="0"/>
              <a:t> 확인을 위하여 ‘</a:t>
            </a:r>
            <a:r>
              <a:rPr lang="en-US" altLang="ko-KR" dirty="0"/>
              <a:t>i+1’</a:t>
            </a:r>
            <a:r>
              <a:rPr lang="ko-KR" altLang="en-US" dirty="0"/>
              <a:t>번째 시뮬레이션의 결과와 ‘</a:t>
            </a:r>
            <a:r>
              <a:rPr lang="en-US" altLang="ko-KR" dirty="0" err="1"/>
              <a:t>i</a:t>
            </a:r>
            <a:r>
              <a:rPr lang="en-US" altLang="ko-KR" dirty="0"/>
              <a:t>’</a:t>
            </a:r>
            <a:r>
              <a:rPr lang="ko-KR" altLang="en-US" dirty="0"/>
              <a:t>번째 시뮬레이션의 결과에 대한 차이의 절댓값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816FFD8-104A-0B37-543A-92668761A809}"/>
              </a:ext>
            </a:extLst>
          </p:cNvPr>
          <p:cNvGrpSpPr/>
          <p:nvPr/>
        </p:nvGrpSpPr>
        <p:grpSpPr>
          <a:xfrm>
            <a:off x="453478" y="4510052"/>
            <a:ext cx="1758301" cy="1960296"/>
            <a:chOff x="6451269" y="127737"/>
            <a:chExt cx="2119747" cy="2294829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DED7A4D-9D46-590A-4E43-97493BEE872B}"/>
                </a:ext>
              </a:extLst>
            </p:cNvPr>
            <p:cNvSpPr/>
            <p:nvPr/>
          </p:nvSpPr>
          <p:spPr>
            <a:xfrm>
              <a:off x="6909142" y="127737"/>
              <a:ext cx="1119581" cy="6887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TOP</a:t>
              </a:r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293815A-C2CA-2945-D572-7A2740EB4C2C}"/>
                </a:ext>
              </a:extLst>
            </p:cNvPr>
            <p:cNvSpPr/>
            <p:nvPr/>
          </p:nvSpPr>
          <p:spPr>
            <a:xfrm>
              <a:off x="7019354" y="831273"/>
              <a:ext cx="899594" cy="3503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AND</a:t>
              </a:r>
              <a:endParaRPr lang="ko-KR" altLang="en-US" dirty="0"/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D320F2B-9803-CB68-7E6E-ADF0D95A950E}"/>
                </a:ext>
              </a:extLst>
            </p:cNvPr>
            <p:cNvCxnSpPr>
              <a:cxnSpLocks/>
              <a:stCxn id="37" idx="2"/>
              <a:endCxn id="40" idx="0"/>
            </p:cNvCxnSpPr>
            <p:nvPr/>
          </p:nvCxnSpPr>
          <p:spPr>
            <a:xfrm flipH="1">
              <a:off x="6947064" y="1181595"/>
              <a:ext cx="522088" cy="5522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C457A50-F993-6A4E-6B54-AE2E0624D324}"/>
                </a:ext>
              </a:extLst>
            </p:cNvPr>
            <p:cNvCxnSpPr>
              <a:cxnSpLocks/>
              <a:stCxn id="37" idx="2"/>
              <a:endCxn id="41" idx="0"/>
            </p:cNvCxnSpPr>
            <p:nvPr/>
          </p:nvCxnSpPr>
          <p:spPr>
            <a:xfrm>
              <a:off x="7469152" y="1181595"/>
              <a:ext cx="606069" cy="5522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C729281-C9AA-A7BC-3CB3-BBFBFBCD1699}"/>
                </a:ext>
              </a:extLst>
            </p:cNvPr>
            <p:cNvSpPr/>
            <p:nvPr/>
          </p:nvSpPr>
          <p:spPr>
            <a:xfrm>
              <a:off x="6451269" y="1733797"/>
              <a:ext cx="991590" cy="6887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A1</a:t>
              </a:r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9869EEB-E337-D408-4A5C-0632E686DCD9}"/>
                </a:ext>
              </a:extLst>
            </p:cNvPr>
            <p:cNvSpPr/>
            <p:nvPr/>
          </p:nvSpPr>
          <p:spPr>
            <a:xfrm>
              <a:off x="7579426" y="1733797"/>
              <a:ext cx="991590" cy="6887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B1</a:t>
              </a:r>
              <a:endParaRPr lang="ko-KR" altLang="en-US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FAD30A6-2019-54CE-8BC8-6E3B3E648E3E}"/>
              </a:ext>
            </a:extLst>
          </p:cNvPr>
          <p:cNvSpPr txBox="1"/>
          <p:nvPr/>
        </p:nvSpPr>
        <p:spPr>
          <a:xfrm>
            <a:off x="802388" y="6519901"/>
            <a:ext cx="11384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그림</a:t>
            </a:r>
            <a:r>
              <a:rPr lang="en-US" altLang="ko-KR" sz="1000" dirty="0"/>
              <a:t>] AND </a:t>
            </a:r>
            <a:r>
              <a:rPr lang="ko-KR" altLang="en-US" sz="1000" dirty="0"/>
              <a:t>조건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B6F42-9E6E-23C7-D6C0-E3DE093BECD9}"/>
                  </a:ext>
                </a:extLst>
              </p:cNvPr>
              <p:cNvSpPr txBox="1"/>
              <p:nvPr/>
            </p:nvSpPr>
            <p:spPr>
              <a:xfrm>
                <a:off x="2696635" y="6150569"/>
                <a:ext cx="44701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1∩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=0.02∗0.04=0.008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8B6F42-9E6E-23C7-D6C0-E3DE093BE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635" y="6150569"/>
                <a:ext cx="44701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그림 48">
            <a:extLst>
              <a:ext uri="{FF2B5EF4-FFF2-40B4-BE49-F238E27FC236}">
                <a16:creationId xmlns:a16="http://schemas.microsoft.com/office/drawing/2014/main" id="{41E58211-B027-CD1A-904E-D7C0BA6A9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575" y="3387467"/>
            <a:ext cx="2925761" cy="226011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CEC4516-F801-B821-44A4-6418D8D495E0}"/>
              </a:ext>
            </a:extLst>
          </p:cNvPr>
          <p:cNvSpPr txBox="1"/>
          <p:nvPr/>
        </p:nvSpPr>
        <p:spPr>
          <a:xfrm>
            <a:off x="8810648" y="5591539"/>
            <a:ext cx="2510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그림</a:t>
            </a:r>
            <a:r>
              <a:rPr lang="en-US" altLang="ko-KR" sz="1000" dirty="0"/>
              <a:t>] AND</a:t>
            </a:r>
            <a:r>
              <a:rPr lang="ko-KR" altLang="en-US" sz="1000" dirty="0"/>
              <a:t>조건 각 이벤트별 취약도곡선</a:t>
            </a:r>
          </a:p>
        </p:txBody>
      </p:sp>
    </p:spTree>
    <p:extLst>
      <p:ext uri="{BB962C8B-B14F-4D97-AF65-F5344CB8AC3E}">
        <p14:creationId xmlns:p14="http://schemas.microsoft.com/office/powerpoint/2010/main" val="4176585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40E77D-3061-57F6-2946-74A86302D639}"/>
              </a:ext>
            </a:extLst>
          </p:cNvPr>
          <p:cNvSpPr txBox="1"/>
          <p:nvPr/>
        </p:nvSpPr>
        <p:spPr>
          <a:xfrm>
            <a:off x="371474" y="291584"/>
            <a:ext cx="11496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구성한 문제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1B534A6-3616-8ABB-1234-BA3940D35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61" y="2433569"/>
            <a:ext cx="4523942" cy="34203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2BD9E6B-C4EA-C723-C30D-A4F7FA2CFA25}"/>
              </a:ext>
            </a:extLst>
          </p:cNvPr>
          <p:cNvSpPr txBox="1"/>
          <p:nvPr/>
        </p:nvSpPr>
        <p:spPr>
          <a:xfrm>
            <a:off x="371474" y="757836"/>
            <a:ext cx="52245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필수전원 상실사건</a:t>
            </a:r>
            <a:endParaRPr lang="en-US" altLang="ko-KR" dirty="0"/>
          </a:p>
          <a:p>
            <a:pPr marL="800100" lvl="1" indent="-342900">
              <a:buAutoNum type="arabicParenR"/>
            </a:pPr>
            <a:r>
              <a:rPr lang="ko-KR" altLang="en-US" dirty="0"/>
              <a:t>각 </a:t>
            </a:r>
            <a:r>
              <a:rPr lang="ko-KR" altLang="en-US" dirty="0" err="1"/>
              <a:t>노드별</a:t>
            </a:r>
            <a:r>
              <a:rPr lang="ko-KR" altLang="en-US" dirty="0"/>
              <a:t> 취약도 결과를 입력</a:t>
            </a:r>
            <a:endParaRPr lang="en-US" altLang="ko-KR" dirty="0"/>
          </a:p>
          <a:p>
            <a:pPr marL="800100" lvl="1" indent="-342900">
              <a:buAutoNum type="arabicParenR"/>
            </a:pPr>
            <a:r>
              <a:rPr lang="ko-KR" altLang="en-US" dirty="0"/>
              <a:t>손상확률을 입력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각 </a:t>
            </a:r>
            <a:r>
              <a:rPr lang="ko-KR" altLang="en-US" dirty="0" err="1"/>
              <a:t>노드별</a:t>
            </a:r>
            <a:r>
              <a:rPr lang="ko-KR" altLang="en-US" dirty="0"/>
              <a:t> 취약도 결과는 아래의 논문을 참조함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조건</a:t>
            </a:r>
            <a:r>
              <a:rPr lang="en-US" altLang="ko-KR" dirty="0"/>
              <a:t>: </a:t>
            </a:r>
            <a:r>
              <a:rPr lang="ko-KR" altLang="en-US" dirty="0"/>
              <a:t>각 노드는 서로 완전독립으로 가정함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312E22-FCBF-86A5-AB64-FCC667046D28}"/>
              </a:ext>
            </a:extLst>
          </p:cNvPr>
          <p:cNvSpPr txBox="1"/>
          <p:nvPr/>
        </p:nvSpPr>
        <p:spPr>
          <a:xfrm>
            <a:off x="0" y="6582393"/>
            <a:ext cx="1195505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임승현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곽신영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최인길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전법규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&amp;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박동욱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(2021).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지진 손상 상관성이 플랜트의 확률론적 지진 안전성 평 가에 미치는 영향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the Earthquake Engineering Society of Korea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25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(2), 53-58.</a:t>
            </a:r>
            <a:endParaRPr lang="ko-KR" altLang="en-US" sz="1000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35384C6-5D4B-B9BE-E899-E2A9C66EC6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4152935"/>
              </p:ext>
            </p:extLst>
          </p:nvPr>
        </p:nvGraphicFramePr>
        <p:xfrm>
          <a:off x="5620434" y="521335"/>
          <a:ext cx="3464892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223">
                  <a:extLst>
                    <a:ext uri="{9D8B030D-6E8A-4147-A177-3AD203B41FA5}">
                      <a16:colId xmlns:a16="http://schemas.microsoft.com/office/drawing/2014/main" val="3253034040"/>
                    </a:ext>
                  </a:extLst>
                </a:gridCol>
                <a:gridCol w="866223">
                  <a:extLst>
                    <a:ext uri="{9D8B030D-6E8A-4147-A177-3AD203B41FA5}">
                      <a16:colId xmlns:a16="http://schemas.microsoft.com/office/drawing/2014/main" val="916029709"/>
                    </a:ext>
                  </a:extLst>
                </a:gridCol>
                <a:gridCol w="866223">
                  <a:extLst>
                    <a:ext uri="{9D8B030D-6E8A-4147-A177-3AD203B41FA5}">
                      <a16:colId xmlns:a16="http://schemas.microsoft.com/office/drawing/2014/main" val="2426985423"/>
                    </a:ext>
                  </a:extLst>
                </a:gridCol>
                <a:gridCol w="866223">
                  <a:extLst>
                    <a:ext uri="{9D8B030D-6E8A-4147-A177-3AD203B41FA5}">
                      <a16:colId xmlns:a16="http://schemas.microsoft.com/office/drawing/2014/main" val="16203410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beta_R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beta_U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745109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SDGSF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1.243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0.369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0.33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238021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SBCRC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1.133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0.308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0.308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075452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SSWRC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1.463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0.319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939970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SBRSF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1.606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0.341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125533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SLCRC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0.352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0.319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843787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SDCSF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1.738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0.319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4427833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SSEAU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0.352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0.407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832577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SINRC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1.507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0.33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43498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SRTRC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0.33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12762753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5D7AA5AC-9A47-3234-8748-FD5477357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363" y="3218775"/>
            <a:ext cx="4480232" cy="3291522"/>
          </a:xfrm>
          <a:prstGeom prst="rect">
            <a:avLst/>
          </a:prstGeom>
          <a:noFill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E6F0956-49BF-D606-FC84-0639703AAE5E}"/>
              </a:ext>
            </a:extLst>
          </p:cNvPr>
          <p:cNvSpPr txBox="1"/>
          <p:nvPr/>
        </p:nvSpPr>
        <p:spPr>
          <a:xfrm>
            <a:off x="6680529" y="275114"/>
            <a:ext cx="18517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표</a:t>
            </a:r>
            <a:r>
              <a:rPr lang="en-US" altLang="ko-KR" sz="1000" dirty="0"/>
              <a:t>] </a:t>
            </a:r>
            <a:r>
              <a:rPr lang="ko-KR" altLang="en-US" sz="1000" dirty="0"/>
              <a:t>각 이벤트별 입력 취약도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BEC43B-135C-B600-1DC4-1F375DD57D85}"/>
              </a:ext>
            </a:extLst>
          </p:cNvPr>
          <p:cNvSpPr txBox="1"/>
          <p:nvPr/>
        </p:nvSpPr>
        <p:spPr>
          <a:xfrm>
            <a:off x="1684461" y="5853943"/>
            <a:ext cx="21467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그림</a:t>
            </a:r>
            <a:r>
              <a:rPr lang="en-US" altLang="ko-KR" sz="1000" dirty="0"/>
              <a:t>] </a:t>
            </a:r>
            <a:r>
              <a:rPr lang="ko-KR" altLang="en-US" sz="1000" dirty="0"/>
              <a:t>필수전원상실사건 고장수목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7A84B8-8100-E47A-6EA9-A2A8541DC73A}"/>
              </a:ext>
            </a:extLst>
          </p:cNvPr>
          <p:cNvSpPr txBox="1"/>
          <p:nvPr/>
        </p:nvSpPr>
        <p:spPr>
          <a:xfrm>
            <a:off x="7072738" y="6423235"/>
            <a:ext cx="23198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그림</a:t>
            </a:r>
            <a:r>
              <a:rPr lang="en-US" altLang="ko-KR" sz="1000" dirty="0"/>
              <a:t>] </a:t>
            </a:r>
            <a:r>
              <a:rPr lang="ko-KR" altLang="en-US" sz="1000" dirty="0"/>
              <a:t>필수전원상실사건 취약도 곡선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B453E6-D271-758C-1D72-9A07C6ADA2B0}"/>
              </a:ext>
            </a:extLst>
          </p:cNvPr>
          <p:cNvSpPr txBox="1"/>
          <p:nvPr/>
        </p:nvSpPr>
        <p:spPr>
          <a:xfrm>
            <a:off x="9562165" y="164692"/>
            <a:ext cx="1980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표</a:t>
            </a:r>
            <a:r>
              <a:rPr lang="en-US" altLang="ko-KR" sz="1000" dirty="0"/>
              <a:t>] </a:t>
            </a:r>
            <a:r>
              <a:rPr lang="ko-KR" altLang="en-US" sz="1000" dirty="0"/>
              <a:t>각 이벤트별 입력 손상확률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14F2355-7B9A-2C11-4204-028A9A6DC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560394"/>
              </p:ext>
            </p:extLst>
          </p:nvPr>
        </p:nvGraphicFramePr>
        <p:xfrm>
          <a:off x="9685957" y="381754"/>
          <a:ext cx="1732446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223">
                  <a:extLst>
                    <a:ext uri="{9D8B030D-6E8A-4147-A177-3AD203B41FA5}">
                      <a16:colId xmlns:a16="http://schemas.microsoft.com/office/drawing/2014/main" val="3455486600"/>
                    </a:ext>
                  </a:extLst>
                </a:gridCol>
                <a:gridCol w="866223">
                  <a:extLst>
                    <a:ext uri="{9D8B030D-6E8A-4147-A177-3AD203B41FA5}">
                      <a16:colId xmlns:a16="http://schemas.microsoft.com/office/drawing/2014/main" val="10603128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Failure probability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474143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SDGSF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2343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SBCRC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81826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SSWRC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9152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SBRSF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0.005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2926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SLCRC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2701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SDCSF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8478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SSEAU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0.0125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272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SINRC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02949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SRTRC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0.0075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0914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3962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40E77D-3061-57F6-2946-74A86302D639}"/>
              </a:ext>
            </a:extLst>
          </p:cNvPr>
          <p:cNvSpPr txBox="1"/>
          <p:nvPr/>
        </p:nvSpPr>
        <p:spPr>
          <a:xfrm>
            <a:off x="371474" y="291584"/>
            <a:ext cx="11496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구성한 문제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BD9E6B-C4EA-C723-C30D-A4F7FA2CFA25}"/>
              </a:ext>
            </a:extLst>
          </p:cNvPr>
          <p:cNvSpPr txBox="1"/>
          <p:nvPr/>
        </p:nvSpPr>
        <p:spPr>
          <a:xfrm>
            <a:off x="371474" y="757836"/>
            <a:ext cx="73308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고리원전부지 인근 소외전력망</a:t>
            </a:r>
            <a:endParaRPr lang="en-US" altLang="ko-KR" dirty="0"/>
          </a:p>
          <a:p>
            <a:pPr marL="800100" lvl="1" indent="-342900">
              <a:buAutoNum type="arabicParenR"/>
            </a:pPr>
            <a:r>
              <a:rPr lang="ko-KR" altLang="en-US" dirty="0"/>
              <a:t>각 </a:t>
            </a:r>
            <a:r>
              <a:rPr lang="ko-KR" altLang="en-US" dirty="0" err="1"/>
              <a:t>노드별</a:t>
            </a:r>
            <a:r>
              <a:rPr lang="ko-KR" altLang="en-US" dirty="0"/>
              <a:t> 취약도 결과를 입력</a:t>
            </a:r>
            <a:endParaRPr lang="en-US" altLang="ko-KR" dirty="0"/>
          </a:p>
          <a:p>
            <a:pPr marL="800100" lvl="1" indent="-342900">
              <a:buAutoNum type="arabicParenR"/>
            </a:pPr>
            <a:r>
              <a:rPr lang="ko-KR" altLang="en-US" dirty="0"/>
              <a:t>손상확률을 입력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노드의 총 개수는 </a:t>
            </a:r>
            <a:r>
              <a:rPr lang="en-US" altLang="ko-KR" dirty="0"/>
              <a:t>1520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관심 범위 밖의 노드는 살아있다고 가정함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조건</a:t>
            </a:r>
            <a:r>
              <a:rPr lang="en-US" altLang="ko-KR" dirty="0"/>
              <a:t>: </a:t>
            </a:r>
            <a:r>
              <a:rPr lang="ko-KR" altLang="en-US" dirty="0"/>
              <a:t>각 노드는 서로 완전독립으로 가정함</a:t>
            </a:r>
          </a:p>
        </p:txBody>
      </p:sp>
      <p:pic>
        <p:nvPicPr>
          <p:cNvPr id="2" name="Picture 0">
            <a:extLst>
              <a:ext uri="{FF2B5EF4-FFF2-40B4-BE49-F238E27FC236}">
                <a16:creationId xmlns:a16="http://schemas.microsoft.com/office/drawing/2014/main" id="{E371144C-D952-F885-1C36-85526DA30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40" y="2457408"/>
            <a:ext cx="2082609" cy="2082512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AD8309-B06A-6FC2-DB39-96D8AB35D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523165"/>
              </p:ext>
            </p:extLst>
          </p:nvPr>
        </p:nvGraphicFramePr>
        <p:xfrm>
          <a:off x="371474" y="4900527"/>
          <a:ext cx="5871028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757">
                  <a:extLst>
                    <a:ext uri="{9D8B030D-6E8A-4147-A177-3AD203B41FA5}">
                      <a16:colId xmlns:a16="http://schemas.microsoft.com/office/drawing/2014/main" val="2877292038"/>
                    </a:ext>
                  </a:extLst>
                </a:gridCol>
                <a:gridCol w="1467757">
                  <a:extLst>
                    <a:ext uri="{9D8B030D-6E8A-4147-A177-3AD203B41FA5}">
                      <a16:colId xmlns:a16="http://schemas.microsoft.com/office/drawing/2014/main" val="642669863"/>
                    </a:ext>
                  </a:extLst>
                </a:gridCol>
                <a:gridCol w="1467757">
                  <a:extLst>
                    <a:ext uri="{9D8B030D-6E8A-4147-A177-3AD203B41FA5}">
                      <a16:colId xmlns:a16="http://schemas.microsoft.com/office/drawing/2014/main" val="3734743563"/>
                    </a:ext>
                  </a:extLst>
                </a:gridCol>
                <a:gridCol w="1467757">
                  <a:extLst>
                    <a:ext uri="{9D8B030D-6E8A-4147-A177-3AD203B41FA5}">
                      <a16:colId xmlns:a16="http://schemas.microsoft.com/office/drawing/2014/main" val="295471256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Region category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Vm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Estimation (m/s)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맑은 고딕" panose="020B0503020000020004" pitchFamily="50" charset="-127"/>
                          <a:cs typeface="+mn-cs"/>
                        </a:rPr>
                        <a:t>β</a:t>
                      </a:r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 Estimation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004501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10-min avg.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3-s Gust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035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Ⅰ</a:t>
                      </a:r>
                      <a:endParaRPr lang="ko-KR" altLang="en-US" sz="1100" b="0" i="0" u="none" strike="noStrike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64.8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0.136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2153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Ⅱ</a:t>
                      </a:r>
                      <a:endParaRPr lang="ko-KR" altLang="en-US" sz="1100" b="0" i="0" u="none" strike="noStrike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43.92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30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Ⅲ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38.04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52.44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80358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02AB029-66EC-E71D-A8CF-5E2B9E61F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829" y="2457408"/>
            <a:ext cx="2082512" cy="2082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82F131-207F-F42F-7744-623CE4A40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140" y="2166464"/>
            <a:ext cx="4488457" cy="341904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CAFDD7-619B-524D-AA5D-E7807192E00E}"/>
              </a:ext>
            </a:extLst>
          </p:cNvPr>
          <p:cNvSpPr txBox="1"/>
          <p:nvPr/>
        </p:nvSpPr>
        <p:spPr>
          <a:xfrm>
            <a:off x="0" y="6611779"/>
            <a:ext cx="84418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Korea Electric Power Corporation. Design Standard of Tower for Overhead Transmission Line, DS-1111. Korea. 2013. (in Korean)</a:t>
            </a:r>
            <a:endParaRPr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0AB75-AB54-F052-BE4D-28AB6F663BBE}"/>
              </a:ext>
            </a:extLst>
          </p:cNvPr>
          <p:cNvSpPr txBox="1"/>
          <p:nvPr/>
        </p:nvSpPr>
        <p:spPr>
          <a:xfrm>
            <a:off x="7938655" y="1283996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손상확률은 랜덤으로 생성함</a:t>
            </a:r>
          </a:p>
        </p:txBody>
      </p:sp>
    </p:spTree>
    <p:extLst>
      <p:ext uri="{BB962C8B-B14F-4D97-AF65-F5344CB8AC3E}">
        <p14:creationId xmlns:p14="http://schemas.microsoft.com/office/powerpoint/2010/main" val="3114918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21A48-2119-A752-9122-EE88CD513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842167"/>
            <a:ext cx="10515600" cy="525098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Quasi-Monte Carlo </a:t>
            </a:r>
            <a:br>
              <a:rPr lang="en-US" altLang="ko-KR" dirty="0"/>
            </a:br>
            <a:r>
              <a:rPr lang="en-US" altLang="ko-KR" dirty="0"/>
              <a:t>vs</a:t>
            </a:r>
            <a:br>
              <a:rPr lang="en-US" altLang="ko-KR" dirty="0"/>
            </a:br>
            <a:r>
              <a:rPr lang="en-US" altLang="ko-KR" dirty="0"/>
              <a:t>Monte Carlo </a:t>
            </a:r>
            <a:br>
              <a:rPr lang="en-US" altLang="ko-KR" dirty="0"/>
            </a:br>
            <a:r>
              <a:rPr lang="en-US" altLang="ko-KR" dirty="0"/>
              <a:t>vs </a:t>
            </a:r>
            <a:br>
              <a:rPr lang="en-US" altLang="ko-KR" dirty="0"/>
            </a:br>
            <a:r>
              <a:rPr lang="en-US" altLang="ko-KR" dirty="0"/>
              <a:t>Latin Hypercube </a:t>
            </a:r>
            <a:br>
              <a:rPr lang="en-US" altLang="ko-KR" dirty="0"/>
            </a:br>
            <a:r>
              <a:rPr lang="en-US" altLang="ko-KR" dirty="0"/>
              <a:t>vs </a:t>
            </a:r>
            <a:br>
              <a:rPr lang="en-US" altLang="ko-KR" dirty="0"/>
            </a:br>
            <a:r>
              <a:rPr lang="en-US" altLang="ko-KR" dirty="0"/>
              <a:t>P-LHS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4207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ACF5242-AD73-B0A4-DD0B-68495E11C281}"/>
              </a:ext>
            </a:extLst>
          </p:cNvPr>
          <p:cNvSpPr txBox="1"/>
          <p:nvPr/>
        </p:nvSpPr>
        <p:spPr>
          <a:xfrm>
            <a:off x="0" y="0"/>
            <a:ext cx="4089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OR</a:t>
            </a:r>
            <a:r>
              <a:rPr lang="ko-KR" altLang="en-US" dirty="0"/>
              <a:t>조건</a:t>
            </a:r>
            <a:endParaRPr lang="en-US" altLang="ko-KR" dirty="0"/>
          </a:p>
          <a:p>
            <a:pPr marL="800100" lvl="1" indent="-342900">
              <a:buAutoNum type="arabicParenR"/>
            </a:pPr>
            <a:r>
              <a:rPr lang="ko-KR" altLang="en-US" dirty="0"/>
              <a:t>각 </a:t>
            </a:r>
            <a:r>
              <a:rPr lang="ko-KR" altLang="en-US" dirty="0" err="1"/>
              <a:t>노드별</a:t>
            </a:r>
            <a:r>
              <a:rPr lang="ko-KR" altLang="en-US" dirty="0"/>
              <a:t> 취약도 결과를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81647A-5355-085F-9A5D-5A5FB59CC220}"/>
              </a:ext>
            </a:extLst>
          </p:cNvPr>
          <p:cNvSpPr txBox="1"/>
          <p:nvPr/>
        </p:nvSpPr>
        <p:spPr>
          <a:xfrm>
            <a:off x="558981" y="646331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100, 12800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4C9139-BA0A-A5BB-9639-6D965900079A}"/>
              </a:ext>
            </a:extLst>
          </p:cNvPr>
          <p:cNvSpPr txBox="1"/>
          <p:nvPr/>
        </p:nvSpPr>
        <p:spPr>
          <a:xfrm>
            <a:off x="7078100" y="246360"/>
            <a:ext cx="511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수렴은 </a:t>
            </a:r>
            <a:r>
              <a:rPr lang="en-US" altLang="ko-KR" dirty="0"/>
              <a:t>PLHS&gt;Quasi-MCS=LHS&gt;MCS</a:t>
            </a:r>
            <a:r>
              <a:rPr lang="ko-KR" altLang="en-US" dirty="0"/>
              <a:t>순으로 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D7A418-6126-91AD-D78E-FE4148351B7C}"/>
              </a:ext>
            </a:extLst>
          </p:cNvPr>
          <p:cNvSpPr txBox="1"/>
          <p:nvPr/>
        </p:nvSpPr>
        <p:spPr>
          <a:xfrm>
            <a:off x="558981" y="3636966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400, 8000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DBE036C-7BDF-E503-E165-0E1F616C7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18" y="4033419"/>
            <a:ext cx="3790772" cy="279185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52D41BC-3100-292F-0B0C-48454883E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551" y="4151093"/>
            <a:ext cx="3551259" cy="267417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A3B3DD9-A308-FC07-8B6D-9B395D224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28" y="1095762"/>
            <a:ext cx="3427932" cy="255920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4907760-CCC1-7101-6381-2F0123759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794" y="901507"/>
            <a:ext cx="3790772" cy="284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15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D81647A-5355-085F-9A5D-5A5FB59CC220}"/>
              </a:ext>
            </a:extLst>
          </p:cNvPr>
          <p:cNvSpPr txBox="1"/>
          <p:nvPr/>
        </p:nvSpPr>
        <p:spPr>
          <a:xfrm>
            <a:off x="558981" y="646331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100, 12800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D7A418-6126-91AD-D78E-FE4148351B7C}"/>
              </a:ext>
            </a:extLst>
          </p:cNvPr>
          <p:cNvSpPr txBox="1"/>
          <p:nvPr/>
        </p:nvSpPr>
        <p:spPr>
          <a:xfrm>
            <a:off x="558981" y="3636966"/>
            <a:ext cx="706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slice, </a:t>
            </a:r>
            <a:r>
              <a:rPr lang="en-US" altLang="ko-KR" dirty="0" err="1"/>
              <a:t>sampleN</a:t>
            </a:r>
            <a:r>
              <a:rPr lang="en-US" altLang="ko-KR" dirty="0"/>
              <a:t>: 400, 8000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DAA8C4-5F97-B1C4-4868-06A33414BFEE}"/>
              </a:ext>
            </a:extLst>
          </p:cNvPr>
          <p:cNvSpPr txBox="1"/>
          <p:nvPr/>
        </p:nvSpPr>
        <p:spPr>
          <a:xfrm>
            <a:off x="0" y="-1"/>
            <a:ext cx="4089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AND</a:t>
            </a:r>
            <a:r>
              <a:rPr lang="ko-KR" altLang="en-US" dirty="0"/>
              <a:t>조건</a:t>
            </a:r>
            <a:endParaRPr lang="en-US" altLang="ko-KR" dirty="0"/>
          </a:p>
          <a:p>
            <a:pPr marL="800100" lvl="1" indent="-342900">
              <a:buAutoNum type="arabicParenR"/>
            </a:pPr>
            <a:r>
              <a:rPr lang="ko-KR" altLang="en-US" dirty="0"/>
              <a:t>각 </a:t>
            </a:r>
            <a:r>
              <a:rPr lang="ko-KR" altLang="en-US" dirty="0" err="1"/>
              <a:t>노드별</a:t>
            </a:r>
            <a:r>
              <a:rPr lang="ko-KR" altLang="en-US" dirty="0"/>
              <a:t> 취약도 결과를 입력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8FAD43-A6CC-CA62-7F44-6F7FF0641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09" y="4056348"/>
            <a:ext cx="3752672" cy="28016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6260AA-24D0-29F3-3779-E4EEEBB21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81" y="1015663"/>
            <a:ext cx="3530600" cy="263602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652AE66-2C21-F68A-A321-A71EBC1D9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368" y="1015663"/>
            <a:ext cx="3726970" cy="28016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1B82EB-8538-EB3E-34CE-725DC3233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525" y="4056348"/>
            <a:ext cx="3768813" cy="28331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EBF2CD9-8A34-879C-A201-A1E0125877A3}"/>
              </a:ext>
            </a:extLst>
          </p:cNvPr>
          <p:cNvSpPr txBox="1"/>
          <p:nvPr/>
        </p:nvSpPr>
        <p:spPr>
          <a:xfrm>
            <a:off x="7078100" y="251974"/>
            <a:ext cx="511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수렴은 </a:t>
            </a:r>
            <a:r>
              <a:rPr lang="en-US" altLang="ko-KR" dirty="0"/>
              <a:t>PLHS&gt;Quasi-MCS&gt;LHS&gt;MCS</a:t>
            </a:r>
            <a:r>
              <a:rPr lang="ko-KR" altLang="en-US" dirty="0"/>
              <a:t>순으로 됨</a:t>
            </a:r>
          </a:p>
        </p:txBody>
      </p:sp>
    </p:spTree>
    <p:extLst>
      <p:ext uri="{BB962C8B-B14F-4D97-AF65-F5344CB8AC3E}">
        <p14:creationId xmlns:p14="http://schemas.microsoft.com/office/powerpoint/2010/main" val="2653660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3873</TotalTime>
  <Words>1226</Words>
  <Application>Microsoft Office PowerPoint</Application>
  <PresentationFormat>와이드스크린</PresentationFormat>
  <Paragraphs>288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맑은 고딕</vt:lpstr>
      <vt:lpstr>바탕체</vt:lpstr>
      <vt:lpstr>Arial</vt:lpstr>
      <vt:lpstr>Cambria Math</vt:lpstr>
      <vt:lpstr>Office 테마</vt:lpstr>
      <vt:lpstr>P-LHS의 수렴성 비교 </vt:lpstr>
      <vt:lpstr>PowerPoint 프레젠테이션</vt:lpstr>
      <vt:lpstr>구성한 문제</vt:lpstr>
      <vt:lpstr>PowerPoint 프레젠테이션</vt:lpstr>
      <vt:lpstr>PowerPoint 프레젠테이션</vt:lpstr>
      <vt:lpstr>PowerPoint 프레젠테이션</vt:lpstr>
      <vt:lpstr>Quasi-Monte Carlo  vs Monte Carlo  vs  Latin Hypercube  vs  P-LHS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Quasi-Monte Carlo  vs Monte Carlo  vs  Latin Hypercube  vs  P-LHS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Quasi Monte Carlo  vs  Latin Hypercube  vs  P-LHS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Monte Carlo  vs  Latin Hypercube  vs  P-LHS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GUNGYU KIM</dc:creator>
  <cp:lastModifiedBy>GUNGYU KIM</cp:lastModifiedBy>
  <cp:revision>12</cp:revision>
  <cp:lastPrinted>2024-01-10T08:17:49Z</cp:lastPrinted>
  <dcterms:created xsi:type="dcterms:W3CDTF">2024-01-10T08:17:46Z</dcterms:created>
  <dcterms:modified xsi:type="dcterms:W3CDTF">2024-01-18T13:12:01Z</dcterms:modified>
</cp:coreProperties>
</file>